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3" r:id="rId2"/>
    <p:sldId id="265" r:id="rId3"/>
    <p:sldId id="266" r:id="rId4"/>
  </p:sldIdLst>
  <p:sldSz cx="6858000" cy="9906000" type="A4"/>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7">
          <p15:clr>
            <a:srgbClr val="A4A3A4"/>
          </p15:clr>
        </p15:guide>
        <p15:guide id="2" orient="horz" pos="1117">
          <p15:clr>
            <a:srgbClr val="A4A3A4"/>
          </p15:clr>
        </p15:guide>
        <p15:guide id="3" orient="horz" pos="5372">
          <p15:clr>
            <a:srgbClr val="A4A3A4"/>
          </p15:clr>
        </p15:guide>
        <p15:guide id="4" pos="78">
          <p15:clr>
            <a:srgbClr val="A4A3A4"/>
          </p15:clr>
        </p15:guide>
        <p15:guide id="5" pos="612">
          <p15:clr>
            <a:srgbClr val="A4A3A4"/>
          </p15:clr>
        </p15:guide>
        <p15:guide id="6" pos="882">
          <p15:clr>
            <a:srgbClr val="A4A3A4"/>
          </p15:clr>
        </p15:guide>
        <p15:guide id="7" pos="1158">
          <p15:clr>
            <a:srgbClr val="A4A3A4"/>
          </p15:clr>
        </p15:guide>
        <p15:guide id="8" pos="1428">
          <p15:clr>
            <a:srgbClr val="A4A3A4"/>
          </p15:clr>
        </p15:guide>
        <p15:guide id="9" pos="1704">
          <p15:clr>
            <a:srgbClr val="A4A3A4"/>
          </p15:clr>
        </p15:guide>
        <p15:guide id="10" pos="1974">
          <p15:clr>
            <a:srgbClr val="A4A3A4"/>
          </p15:clr>
        </p15:guide>
        <p15:guide id="11" pos="3800">
          <p15:clr>
            <a:srgbClr val="A4A3A4"/>
          </p15:clr>
        </p15:guide>
        <p15:guide id="12" orient="horz" pos="79">
          <p15:clr>
            <a:srgbClr val="A4A3A4"/>
          </p15:clr>
        </p15:guide>
        <p15:guide id="13" orient="horz" pos="471">
          <p15:clr>
            <a:srgbClr val="A4A3A4"/>
          </p15:clr>
        </p15:guide>
        <p15:guide id="14" orient="horz" pos="5900">
          <p15:clr>
            <a:srgbClr val="A4A3A4"/>
          </p15:clr>
        </p15:guide>
        <p15:guide id="15" orient="horz" pos="1252">
          <p15:clr>
            <a:srgbClr val="A4A3A4"/>
          </p15:clr>
        </p15:guide>
        <p15:guide id="16" orient="horz" pos="3724">
          <p15:clr>
            <a:srgbClr val="A4A3A4"/>
          </p15:clr>
        </p15:guide>
        <p15:guide id="17" orient="horz" pos="3660">
          <p15:clr>
            <a:srgbClr val="A4A3A4"/>
          </p15:clr>
        </p15:guide>
        <p15:guide id="18" orient="horz" pos="3292">
          <p15:clr>
            <a:srgbClr val="A4A3A4"/>
          </p15:clr>
        </p15:guide>
        <p15:guide id="19" orient="horz">
          <p15:clr>
            <a:srgbClr val="A4A3A4"/>
          </p15:clr>
        </p15:guide>
        <p15:guide id="20" pos="203">
          <p15:clr>
            <a:srgbClr val="A4A3A4"/>
          </p15:clr>
        </p15:guide>
        <p15:guide id="21" pos="2080">
          <p15:clr>
            <a:srgbClr val="A4A3A4"/>
          </p15:clr>
        </p15:guide>
        <p15:guide id="22" pos="2158">
          <p15:clr>
            <a:srgbClr val="A4A3A4"/>
          </p15:clr>
        </p15:guide>
        <p15:guide id="23" pos="4119">
          <p15:clr>
            <a:srgbClr val="A4A3A4"/>
          </p15:clr>
        </p15:guide>
        <p15:guide id="24" pos="2240">
          <p15:clr>
            <a:srgbClr val="A4A3A4"/>
          </p15:clr>
        </p15:guide>
        <p15:guide id="25" pos="62">
          <p15:clr>
            <a:srgbClr val="A4A3A4"/>
          </p15:clr>
        </p15:guide>
        <p15:guide id="26" pos="4262">
          <p15:clr>
            <a:srgbClr val="A4A3A4"/>
          </p15:clr>
        </p15:guide>
        <p15:guide id="27" pos="993">
          <p15:clr>
            <a:srgbClr val="A4A3A4"/>
          </p15:clr>
        </p15:guide>
        <p15:guide id="28" pos="3473">
          <p15:clr>
            <a:srgbClr val="A4A3A4"/>
          </p15:clr>
        </p15:guide>
        <p15:guide id="29" pos="419">
          <p15:clr>
            <a:srgbClr val="A4A3A4"/>
          </p15:clr>
        </p15:guide>
        <p15:guide id="30" pos="38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C12"/>
    <a:srgbClr val="DBE5F1"/>
    <a:srgbClr val="FBB040"/>
    <a:srgbClr val="009999"/>
    <a:srgbClr val="010175"/>
    <a:srgbClr val="953735"/>
    <a:srgbClr val="0000CC"/>
    <a:srgbClr val="0033CC"/>
    <a:srgbClr val="333399"/>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5749" autoAdjust="0"/>
  </p:normalViewPr>
  <p:slideViewPr>
    <p:cSldViewPr snapToGrid="0" snapToObjects="1">
      <p:cViewPr varScale="1">
        <p:scale>
          <a:sx n="67" d="100"/>
          <a:sy n="67" d="100"/>
        </p:scale>
        <p:origin x="2340" y="60"/>
      </p:cViewPr>
      <p:guideLst>
        <p:guide orient="horz" pos="37"/>
        <p:guide orient="horz" pos="1117"/>
        <p:guide orient="horz" pos="5372"/>
        <p:guide pos="78"/>
        <p:guide pos="612"/>
        <p:guide pos="882"/>
        <p:guide pos="1158"/>
        <p:guide pos="1428"/>
        <p:guide pos="1704"/>
        <p:guide pos="1974"/>
        <p:guide pos="3800"/>
        <p:guide orient="horz" pos="79"/>
        <p:guide orient="horz" pos="471"/>
        <p:guide orient="horz" pos="5900"/>
        <p:guide orient="horz" pos="1252"/>
        <p:guide orient="horz" pos="3724"/>
        <p:guide orient="horz" pos="3660"/>
        <p:guide orient="horz" pos="3292"/>
        <p:guide orient="horz"/>
        <p:guide pos="203"/>
        <p:guide pos="2080"/>
        <p:guide pos="2158"/>
        <p:guide pos="4119"/>
        <p:guide pos="2240"/>
        <p:guide pos="62"/>
        <p:guide pos="4262"/>
        <p:guide pos="993"/>
        <p:guide pos="3473"/>
        <p:guide pos="419"/>
        <p:guide pos="3899"/>
      </p:guideLst>
    </p:cSldViewPr>
  </p:slideViewPr>
  <p:outlineViewPr>
    <p:cViewPr>
      <p:scale>
        <a:sx n="33" d="100"/>
        <a:sy n="33" d="100"/>
      </p:scale>
      <p:origin x="48" y="19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National</c:v>
                </c:pt>
              </c:strCache>
            </c:strRef>
          </c:tx>
          <c:spPr>
            <a:ln w="19050">
              <a:solidFill>
                <a:schemeClr val="accent1"/>
              </a:solidFill>
            </a:ln>
          </c:spPr>
          <c:marker>
            <c:symbol val="circle"/>
            <c:size val="5"/>
            <c:spPr>
              <a:solidFill>
                <a:srgbClr val="FBB040"/>
              </a:solidFill>
              <a:ln>
                <a:noFill/>
              </a:ln>
            </c:spPr>
          </c:marker>
          <c:dLbls>
            <c:spPr>
              <a:noFill/>
              <a:ln>
                <a:noFill/>
              </a:ln>
              <a:effectLst/>
            </c:spPr>
            <c:txPr>
              <a:bodyPr/>
              <a:lstStyle/>
              <a:p>
                <a:pPr>
                  <a:defRPr sz="1000">
                    <a:solidFill>
                      <a:schemeClr val="bg1"/>
                    </a:solidFill>
                    <a:latin typeface="Calibri" panose="020F0502020204030204" pitchFamily="34" charset="0"/>
                  </a:defRPr>
                </a:pPr>
                <a:endParaRPr lang="tr-TR"/>
              </a:p>
            </c:txPr>
            <c:dLblPos val="t"/>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Sheet1!$B$1:$M$1</c:f>
              <c:strCache>
                <c:ptCount val="12"/>
                <c:pt idx="0">
                  <c:v>Dec-16</c:v>
                </c:pt>
                <c:pt idx="1">
                  <c:v>Jan-17</c:v>
                </c:pt>
                <c:pt idx="2">
                  <c:v>Feb-17</c:v>
                </c:pt>
                <c:pt idx="3">
                  <c:v>Mar-17</c:v>
                </c:pt>
                <c:pt idx="4">
                  <c:v>Apr-17</c:v>
                </c:pt>
                <c:pt idx="5">
                  <c:v>May-17</c:v>
                </c:pt>
                <c:pt idx="6">
                  <c:v>Jun-17</c:v>
                </c:pt>
                <c:pt idx="7">
                  <c:v>Jul-17</c:v>
                </c:pt>
                <c:pt idx="8">
                  <c:v>Aug-17</c:v>
                </c:pt>
                <c:pt idx="9">
                  <c:v>Sep-17</c:v>
                </c:pt>
                <c:pt idx="10">
                  <c:v>Oct-17</c:v>
                </c:pt>
                <c:pt idx="11">
                  <c:v>Nov-17</c:v>
                </c:pt>
              </c:strCache>
            </c:strRef>
          </c:cat>
          <c:val>
            <c:numRef>
              <c:f>Sheet1!$B$2:$M$2</c:f>
              <c:numCache>
                <c:formatCode>0.0</c:formatCode>
                <c:ptCount val="12"/>
                <c:pt idx="0">
                  <c:v>42.8</c:v>
                </c:pt>
                <c:pt idx="1">
                  <c:v>40.6</c:v>
                </c:pt>
                <c:pt idx="2">
                  <c:v>35.799999999999997</c:v>
                </c:pt>
                <c:pt idx="3">
                  <c:v>38</c:v>
                </c:pt>
                <c:pt idx="4">
                  <c:v>42.2</c:v>
                </c:pt>
                <c:pt idx="5">
                  <c:v>39.700000000000003</c:v>
                </c:pt>
                <c:pt idx="6">
                  <c:v>40.9</c:v>
                </c:pt>
                <c:pt idx="7">
                  <c:v>43.3</c:v>
                </c:pt>
                <c:pt idx="8">
                  <c:v>43.2</c:v>
                </c:pt>
                <c:pt idx="9">
                  <c:v>46.8</c:v>
                </c:pt>
                <c:pt idx="10">
                  <c:v>39.200000000000003</c:v>
                </c:pt>
                <c:pt idx="11">
                  <c:v>38.9</c:v>
                </c:pt>
              </c:numCache>
            </c:numRef>
          </c:val>
          <c:smooth val="0"/>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0-397C-4227-B431-678396AC831D}"/>
            </c:ext>
          </c:extLst>
        </c:ser>
        <c:dLbls>
          <c:showLegendKey val="0"/>
          <c:showVal val="0"/>
          <c:showCatName val="0"/>
          <c:showSerName val="0"/>
          <c:showPercent val="0"/>
          <c:showBubbleSize val="0"/>
        </c:dLbls>
        <c:marker val="1"/>
        <c:smooth val="0"/>
        <c:axId val="173294336"/>
        <c:axId val="173296256"/>
      </c:lineChart>
      <c:catAx>
        <c:axId val="173294336"/>
        <c:scaling>
          <c:orientation val="minMax"/>
        </c:scaling>
        <c:delete val="0"/>
        <c:axPos val="b"/>
        <c:numFmt formatCode="General" sourceLinked="0"/>
        <c:majorTickMark val="out"/>
        <c:minorTickMark val="none"/>
        <c:tickLblPos val="nextTo"/>
        <c:txPr>
          <a:bodyPr/>
          <a:lstStyle/>
          <a:p>
            <a:pPr>
              <a:defRPr sz="800">
                <a:solidFill>
                  <a:srgbClr val="FA9C12"/>
                </a:solidFill>
                <a:latin typeface="Calibri" panose="020F0502020204030204" pitchFamily="34" charset="0"/>
              </a:defRPr>
            </a:pPr>
            <a:endParaRPr lang="tr-TR"/>
          </a:p>
        </c:txPr>
        <c:crossAx val="173296256"/>
        <c:crosses val="autoZero"/>
        <c:auto val="1"/>
        <c:lblAlgn val="ctr"/>
        <c:lblOffset val="100"/>
        <c:noMultiLvlLbl val="0"/>
      </c:catAx>
      <c:valAx>
        <c:axId val="173296256"/>
        <c:scaling>
          <c:orientation val="minMax"/>
          <c:max val="80"/>
        </c:scaling>
        <c:delete val="0"/>
        <c:axPos val="l"/>
        <c:majorGridlines/>
        <c:numFmt formatCode="0" sourceLinked="0"/>
        <c:majorTickMark val="out"/>
        <c:minorTickMark val="none"/>
        <c:tickLblPos val="nextTo"/>
        <c:txPr>
          <a:bodyPr/>
          <a:lstStyle/>
          <a:p>
            <a:pPr>
              <a:defRPr sz="1000">
                <a:solidFill>
                  <a:schemeClr val="bg2">
                    <a:lumMod val="75000"/>
                  </a:schemeClr>
                </a:solidFill>
                <a:latin typeface="Calibri" panose="020F0502020204030204" pitchFamily="34" charset="0"/>
              </a:defRPr>
            </a:pPr>
            <a:endParaRPr lang="tr-TR"/>
          </a:p>
        </c:txPr>
        <c:crossAx val="173294336"/>
        <c:crosses val="autoZero"/>
        <c:crossBetween val="between"/>
        <c:majorUnit val="20"/>
      </c:valAx>
      <c:spPr>
        <a:solidFill>
          <a:schemeClr val="bg2">
            <a:lumMod val="25000"/>
          </a:schemeClr>
        </a:solidFill>
      </c:spPr>
    </c:plotArea>
    <c:plotVisOnly val="1"/>
    <c:dispBlanksAs val="gap"/>
    <c:showDLblsOverMax val="0"/>
  </c:chart>
  <c:spPr>
    <a:solidFill>
      <a:schemeClr val="bg2">
        <a:lumMod val="25000"/>
      </a:schemeClr>
    </a:solidFill>
  </c:spPr>
  <c:txPr>
    <a:bodyPr/>
    <a:lstStyle/>
    <a:p>
      <a:pPr>
        <a:defRPr sz="1800"/>
      </a:pPr>
      <a:endParaRPr lang="tr-T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943466336370877E-2"/>
          <c:y val="0.12940699016819385"/>
          <c:w val="0.89189820884238291"/>
          <c:h val="0.70544320804961891"/>
        </c:manualLayout>
      </c:layout>
      <c:lineChart>
        <c:grouping val="standard"/>
        <c:varyColors val="0"/>
        <c:ser>
          <c:idx val="0"/>
          <c:order val="0"/>
          <c:tx>
            <c:strRef>
              <c:f>Sheet1!$A$2</c:f>
              <c:strCache>
                <c:ptCount val="1"/>
                <c:pt idx="0">
                  <c:v>National</c:v>
                </c:pt>
              </c:strCache>
            </c:strRef>
          </c:tx>
          <c:spPr>
            <a:ln w="19050">
              <a:solidFill>
                <a:schemeClr val="accent1"/>
              </a:solidFill>
            </a:ln>
          </c:spPr>
          <c:marker>
            <c:symbol val="circle"/>
            <c:size val="5"/>
            <c:spPr>
              <a:solidFill>
                <a:srgbClr val="FBB040"/>
              </a:solidFill>
              <a:ln>
                <a:noFill/>
              </a:ln>
            </c:spPr>
          </c:marker>
          <c:cat>
            <c:strRef>
              <c:f>Sheet1!$B$1:$CQ$1</c:f>
              <c:strCache>
                <c:ptCount val="72"/>
                <c:pt idx="0">
                  <c:v>Jan-12</c:v>
                </c:pt>
                <c:pt idx="1">
                  <c:v>Feb-12</c:v>
                </c:pt>
                <c:pt idx="2">
                  <c:v>Mar-12</c:v>
                </c:pt>
                <c:pt idx="3">
                  <c:v>Apr-12</c:v>
                </c:pt>
                <c:pt idx="4">
                  <c:v>May-12</c:v>
                </c:pt>
                <c:pt idx="5">
                  <c:v>Jun-12</c:v>
                </c:pt>
                <c:pt idx="6">
                  <c:v>Jul-12</c:v>
                </c:pt>
                <c:pt idx="7">
                  <c:v>Aug-12</c:v>
                </c:pt>
                <c:pt idx="8">
                  <c:v>Sep-12</c:v>
                </c:pt>
                <c:pt idx="9">
                  <c:v>Oct-12</c:v>
                </c:pt>
                <c:pt idx="10">
                  <c:v>Nov-12</c:v>
                </c:pt>
                <c:pt idx="11">
                  <c:v>Dec-12</c:v>
                </c:pt>
                <c:pt idx="12">
                  <c:v>Jan-13</c:v>
                </c:pt>
                <c:pt idx="13">
                  <c:v>Feb-13</c:v>
                </c:pt>
                <c:pt idx="14">
                  <c:v>Mar-13</c:v>
                </c:pt>
                <c:pt idx="15">
                  <c:v>Apr-13</c:v>
                </c:pt>
                <c:pt idx="16">
                  <c:v>May-13</c:v>
                </c:pt>
                <c:pt idx="17">
                  <c:v>Jun-13</c:v>
                </c:pt>
                <c:pt idx="18">
                  <c:v>Jul-13</c:v>
                </c:pt>
                <c:pt idx="19">
                  <c:v>Aug-13</c:v>
                </c:pt>
                <c:pt idx="20">
                  <c:v>Sep-13</c:v>
                </c:pt>
                <c:pt idx="21">
                  <c:v>Oct-13</c:v>
                </c:pt>
                <c:pt idx="22">
                  <c:v>Nov-13</c:v>
                </c:pt>
                <c:pt idx="23">
                  <c:v>Dec-13</c:v>
                </c:pt>
                <c:pt idx="24">
                  <c:v>Jan-14</c:v>
                </c:pt>
                <c:pt idx="25">
                  <c:v>Feb-14</c:v>
                </c:pt>
                <c:pt idx="26">
                  <c:v>Mar-14</c:v>
                </c:pt>
                <c:pt idx="27">
                  <c:v>Apr-14</c:v>
                </c:pt>
                <c:pt idx="28">
                  <c:v>May-14</c:v>
                </c:pt>
                <c:pt idx="29">
                  <c:v>Jun-14</c:v>
                </c:pt>
                <c:pt idx="30">
                  <c:v>Jul-14</c:v>
                </c:pt>
                <c:pt idx="31">
                  <c:v>Aug-14</c:v>
                </c:pt>
                <c:pt idx="32">
                  <c:v>Sep-14</c:v>
                </c:pt>
                <c:pt idx="33">
                  <c:v>Oct-14</c:v>
                </c:pt>
                <c:pt idx="34">
                  <c:v>Nov-14</c:v>
                </c:pt>
                <c:pt idx="35">
                  <c:v>Dec-14</c:v>
                </c:pt>
                <c:pt idx="36">
                  <c:v>Jan-15</c:v>
                </c:pt>
                <c:pt idx="37">
                  <c:v>Feb-15</c:v>
                </c:pt>
                <c:pt idx="38">
                  <c:v>Mar-15</c:v>
                </c:pt>
                <c:pt idx="39">
                  <c:v>Apr-15</c:v>
                </c:pt>
                <c:pt idx="40">
                  <c:v>May-15</c:v>
                </c:pt>
                <c:pt idx="41">
                  <c:v>Jun-15</c:v>
                </c:pt>
                <c:pt idx="42">
                  <c:v>Jul-15</c:v>
                </c:pt>
                <c:pt idx="43">
                  <c:v>Aug-15</c:v>
                </c:pt>
                <c:pt idx="44">
                  <c:v>Sep-15</c:v>
                </c:pt>
                <c:pt idx="45">
                  <c:v>Oct-15</c:v>
                </c:pt>
                <c:pt idx="46">
                  <c:v>Nov-15</c:v>
                </c:pt>
                <c:pt idx="47">
                  <c:v>Dec-15</c:v>
                </c:pt>
                <c:pt idx="48">
                  <c:v>Jan-16</c:v>
                </c:pt>
                <c:pt idx="49">
                  <c:v>Feb-16</c:v>
                </c:pt>
                <c:pt idx="50">
                  <c:v>Mar-16</c:v>
                </c:pt>
                <c:pt idx="51">
                  <c:v>Apr-16</c:v>
                </c:pt>
                <c:pt idx="52">
                  <c:v>May-16</c:v>
                </c:pt>
                <c:pt idx="53">
                  <c:v>Jun-16</c:v>
                </c:pt>
                <c:pt idx="54">
                  <c:v>Jul-16</c:v>
                </c:pt>
                <c:pt idx="55">
                  <c:v>Aug-16</c:v>
                </c:pt>
                <c:pt idx="56">
                  <c:v>Sep-16</c:v>
                </c:pt>
                <c:pt idx="57">
                  <c:v>Oct-16</c:v>
                </c:pt>
                <c:pt idx="58">
                  <c:v>Nov-16</c:v>
                </c:pt>
                <c:pt idx="59">
                  <c:v>Dec-16</c:v>
                </c:pt>
                <c:pt idx="60">
                  <c:v>Jan-17</c:v>
                </c:pt>
                <c:pt idx="61">
                  <c:v>Feb-17</c:v>
                </c:pt>
                <c:pt idx="62">
                  <c:v>Mar-17</c:v>
                </c:pt>
                <c:pt idx="63">
                  <c:v>Apr-17</c:v>
                </c:pt>
                <c:pt idx="64">
                  <c:v>May-17</c:v>
                </c:pt>
                <c:pt idx="65">
                  <c:v>Jun-17</c:v>
                </c:pt>
                <c:pt idx="66">
                  <c:v>Jul-17</c:v>
                </c:pt>
                <c:pt idx="67">
                  <c:v>Aug-17</c:v>
                </c:pt>
                <c:pt idx="68">
                  <c:v>Sep-17</c:v>
                </c:pt>
                <c:pt idx="69">
                  <c:v>Oct-17</c:v>
                </c:pt>
                <c:pt idx="70">
                  <c:v>Nov-17</c:v>
                </c:pt>
                <c:pt idx="71">
                  <c:v>Dec-17</c:v>
                </c:pt>
              </c:strCache>
            </c:strRef>
          </c:cat>
          <c:val>
            <c:numRef>
              <c:f>Sheet1!$B$2:$CQ$2</c:f>
              <c:numCache>
                <c:formatCode>0.0</c:formatCode>
                <c:ptCount val="72"/>
                <c:pt idx="0">
                  <c:v>44.6</c:v>
                </c:pt>
                <c:pt idx="1">
                  <c:v>47.7</c:v>
                </c:pt>
                <c:pt idx="2">
                  <c:v>50.3</c:v>
                </c:pt>
                <c:pt idx="3">
                  <c:v>46</c:v>
                </c:pt>
                <c:pt idx="4">
                  <c:v>44.2</c:v>
                </c:pt>
                <c:pt idx="5">
                  <c:v>45.1</c:v>
                </c:pt>
                <c:pt idx="6">
                  <c:v>46.9</c:v>
                </c:pt>
                <c:pt idx="7">
                  <c:v>47.7</c:v>
                </c:pt>
                <c:pt idx="8">
                  <c:v>46.8</c:v>
                </c:pt>
                <c:pt idx="9">
                  <c:v>43.6</c:v>
                </c:pt>
                <c:pt idx="10">
                  <c:v>44.3</c:v>
                </c:pt>
                <c:pt idx="11">
                  <c:v>45.7</c:v>
                </c:pt>
                <c:pt idx="12">
                  <c:v>45.7</c:v>
                </c:pt>
                <c:pt idx="13">
                  <c:v>49.1</c:v>
                </c:pt>
                <c:pt idx="14">
                  <c:v>47.6</c:v>
                </c:pt>
                <c:pt idx="15">
                  <c:v>47.7</c:v>
                </c:pt>
                <c:pt idx="16">
                  <c:v>45.1</c:v>
                </c:pt>
                <c:pt idx="17">
                  <c:v>46.1</c:v>
                </c:pt>
                <c:pt idx="18">
                  <c:v>44.5</c:v>
                </c:pt>
                <c:pt idx="19">
                  <c:v>45.4</c:v>
                </c:pt>
                <c:pt idx="20">
                  <c:v>42.1</c:v>
                </c:pt>
                <c:pt idx="21">
                  <c:v>44</c:v>
                </c:pt>
                <c:pt idx="22">
                  <c:v>44.3</c:v>
                </c:pt>
                <c:pt idx="23">
                  <c:v>43.9</c:v>
                </c:pt>
                <c:pt idx="24">
                  <c:v>41.1</c:v>
                </c:pt>
                <c:pt idx="25">
                  <c:v>41.1</c:v>
                </c:pt>
                <c:pt idx="26">
                  <c:v>40.1</c:v>
                </c:pt>
                <c:pt idx="27">
                  <c:v>43.8</c:v>
                </c:pt>
                <c:pt idx="28">
                  <c:v>42.3</c:v>
                </c:pt>
                <c:pt idx="29">
                  <c:v>43.5</c:v>
                </c:pt>
                <c:pt idx="30">
                  <c:v>44.2</c:v>
                </c:pt>
                <c:pt idx="31">
                  <c:v>46.6</c:v>
                </c:pt>
                <c:pt idx="32">
                  <c:v>42.6</c:v>
                </c:pt>
                <c:pt idx="33">
                  <c:v>43.2</c:v>
                </c:pt>
                <c:pt idx="34">
                  <c:v>44</c:v>
                </c:pt>
                <c:pt idx="35">
                  <c:v>40</c:v>
                </c:pt>
                <c:pt idx="36">
                  <c:v>42.5</c:v>
                </c:pt>
                <c:pt idx="37">
                  <c:v>42</c:v>
                </c:pt>
                <c:pt idx="38">
                  <c:v>43.2</c:v>
                </c:pt>
                <c:pt idx="39">
                  <c:v>39.799999999999997</c:v>
                </c:pt>
                <c:pt idx="40">
                  <c:v>38.799999999999997</c:v>
                </c:pt>
                <c:pt idx="41">
                  <c:v>38</c:v>
                </c:pt>
                <c:pt idx="42">
                  <c:v>41.7</c:v>
                </c:pt>
                <c:pt idx="43">
                  <c:v>40</c:v>
                </c:pt>
                <c:pt idx="44">
                  <c:v>33.299999999999997</c:v>
                </c:pt>
                <c:pt idx="45">
                  <c:v>37.200000000000003</c:v>
                </c:pt>
                <c:pt idx="46">
                  <c:v>42.7</c:v>
                </c:pt>
                <c:pt idx="47">
                  <c:v>39.4</c:v>
                </c:pt>
                <c:pt idx="48">
                  <c:v>44.6</c:v>
                </c:pt>
                <c:pt idx="49">
                  <c:v>41.5</c:v>
                </c:pt>
                <c:pt idx="50">
                  <c:v>39.9</c:v>
                </c:pt>
                <c:pt idx="51">
                  <c:v>41.6</c:v>
                </c:pt>
                <c:pt idx="52">
                  <c:v>40.9</c:v>
                </c:pt>
                <c:pt idx="53">
                  <c:v>38.200000000000003</c:v>
                </c:pt>
                <c:pt idx="54">
                  <c:v>41</c:v>
                </c:pt>
                <c:pt idx="55">
                  <c:v>41</c:v>
                </c:pt>
                <c:pt idx="56">
                  <c:v>43.9</c:v>
                </c:pt>
                <c:pt idx="57">
                  <c:v>46.2</c:v>
                </c:pt>
                <c:pt idx="58">
                  <c:v>41.7</c:v>
                </c:pt>
                <c:pt idx="59">
                  <c:v>42.8</c:v>
                </c:pt>
                <c:pt idx="60">
                  <c:v>40.6</c:v>
                </c:pt>
                <c:pt idx="61">
                  <c:v>35.799999999999997</c:v>
                </c:pt>
                <c:pt idx="62">
                  <c:v>38</c:v>
                </c:pt>
                <c:pt idx="63">
                  <c:v>42.2</c:v>
                </c:pt>
                <c:pt idx="64">
                  <c:v>39.700000000000003</c:v>
                </c:pt>
                <c:pt idx="65">
                  <c:v>40.9</c:v>
                </c:pt>
                <c:pt idx="66">
                  <c:v>43.3</c:v>
                </c:pt>
                <c:pt idx="67">
                  <c:v>43.2</c:v>
                </c:pt>
                <c:pt idx="68">
                  <c:v>46.8</c:v>
                </c:pt>
                <c:pt idx="69">
                  <c:v>39.200000000000003</c:v>
                </c:pt>
                <c:pt idx="70">
                  <c:v>38.9</c:v>
                </c:pt>
                <c:pt idx="71">
                  <c:v>#N/A</c:v>
                </c:pt>
              </c:numCache>
            </c:numRef>
          </c:val>
          <c:smooth val="0"/>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0-7285-4452-802F-E7A659591B32}"/>
            </c:ext>
          </c:extLst>
        </c:ser>
        <c:dLbls>
          <c:showLegendKey val="0"/>
          <c:showVal val="0"/>
          <c:showCatName val="0"/>
          <c:showSerName val="0"/>
          <c:showPercent val="0"/>
          <c:showBubbleSize val="0"/>
        </c:dLbls>
        <c:marker val="1"/>
        <c:smooth val="0"/>
        <c:axId val="43395328"/>
        <c:axId val="43471232"/>
      </c:lineChart>
      <c:catAx>
        <c:axId val="43395328"/>
        <c:scaling>
          <c:orientation val="minMax"/>
        </c:scaling>
        <c:delete val="1"/>
        <c:axPos val="b"/>
        <c:numFmt formatCode="General" sourceLinked="0"/>
        <c:majorTickMark val="out"/>
        <c:minorTickMark val="none"/>
        <c:tickLblPos val="nextTo"/>
        <c:crossAx val="43471232"/>
        <c:crosses val="autoZero"/>
        <c:auto val="1"/>
        <c:lblAlgn val="ctr"/>
        <c:lblOffset val="100"/>
        <c:noMultiLvlLbl val="0"/>
      </c:catAx>
      <c:valAx>
        <c:axId val="43471232"/>
        <c:scaling>
          <c:orientation val="minMax"/>
          <c:max val="80"/>
        </c:scaling>
        <c:delete val="0"/>
        <c:axPos val="l"/>
        <c:majorGridlines/>
        <c:numFmt formatCode="0" sourceLinked="0"/>
        <c:majorTickMark val="out"/>
        <c:minorTickMark val="none"/>
        <c:tickLblPos val="nextTo"/>
        <c:txPr>
          <a:bodyPr/>
          <a:lstStyle/>
          <a:p>
            <a:pPr>
              <a:defRPr sz="1000">
                <a:solidFill>
                  <a:schemeClr val="bg2">
                    <a:lumMod val="75000"/>
                  </a:schemeClr>
                </a:solidFill>
                <a:latin typeface="Calibri" panose="020F0502020204030204" pitchFamily="34" charset="0"/>
              </a:defRPr>
            </a:pPr>
            <a:endParaRPr lang="tr-TR"/>
          </a:p>
        </c:txPr>
        <c:crossAx val="43395328"/>
        <c:crosses val="autoZero"/>
        <c:crossBetween val="between"/>
        <c:majorUnit val="20"/>
      </c:valAx>
      <c:spPr>
        <a:solidFill>
          <a:schemeClr val="bg2">
            <a:lumMod val="25000"/>
          </a:schemeClr>
        </a:solidFill>
      </c:spPr>
    </c:plotArea>
    <c:plotVisOnly val="1"/>
    <c:dispBlanksAs val="gap"/>
    <c:showDLblsOverMax val="0"/>
  </c:chart>
  <c:spPr>
    <a:solidFill>
      <a:schemeClr val="bg2">
        <a:lumMod val="25000"/>
      </a:schemeClr>
    </a:solidFill>
  </c:spPr>
  <c:txPr>
    <a:bodyPr/>
    <a:lstStyle/>
    <a:p>
      <a:pPr>
        <a:defRPr sz="1800"/>
      </a:pPr>
      <a:endParaRPr lang="tr-T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Current</c:v>
                </c:pt>
              </c:strCache>
            </c:strRef>
          </c:tx>
          <c:spPr>
            <a:ln w="19050">
              <a:solidFill>
                <a:schemeClr val="accent1"/>
              </a:solidFill>
            </a:ln>
          </c:spPr>
          <c:marker>
            <c:symbol val="circle"/>
            <c:size val="5"/>
            <c:spPr>
              <a:solidFill>
                <a:srgbClr val="FBB040"/>
              </a:solidFill>
              <a:ln>
                <a:noFill/>
              </a:ln>
            </c:spPr>
          </c:marker>
          <c:dLbls>
            <c:spPr>
              <a:noFill/>
              <a:ln>
                <a:noFill/>
              </a:ln>
              <a:effectLst/>
            </c:spPr>
            <c:txPr>
              <a:bodyPr/>
              <a:lstStyle/>
              <a:p>
                <a:pPr>
                  <a:defRPr sz="1000">
                    <a:solidFill>
                      <a:schemeClr val="bg1"/>
                    </a:solidFill>
                    <a:latin typeface="Calibri" panose="020F0502020204030204" pitchFamily="34" charset="0"/>
                  </a:defRPr>
                </a:pPr>
                <a:endParaRPr lang="tr-TR"/>
              </a:p>
            </c:txPr>
            <c:dLblPos val="t"/>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Sheet1!$B$1:$M$1</c:f>
              <c:strCache>
                <c:ptCount val="12"/>
                <c:pt idx="0">
                  <c:v>Dec-16</c:v>
                </c:pt>
                <c:pt idx="1">
                  <c:v>Jan-17</c:v>
                </c:pt>
                <c:pt idx="2">
                  <c:v>Feb-17</c:v>
                </c:pt>
                <c:pt idx="3">
                  <c:v>Mar-17</c:v>
                </c:pt>
                <c:pt idx="4">
                  <c:v>Apr-17</c:v>
                </c:pt>
                <c:pt idx="5">
                  <c:v>May-17</c:v>
                </c:pt>
                <c:pt idx="6">
                  <c:v>Jun-17</c:v>
                </c:pt>
                <c:pt idx="7">
                  <c:v>Jul-17</c:v>
                </c:pt>
                <c:pt idx="8">
                  <c:v>Aug-17</c:v>
                </c:pt>
                <c:pt idx="9">
                  <c:v>Sep-17</c:v>
                </c:pt>
                <c:pt idx="10">
                  <c:v>Oct-17</c:v>
                </c:pt>
                <c:pt idx="11">
                  <c:v>Nov-17</c:v>
                </c:pt>
              </c:strCache>
            </c:strRef>
          </c:cat>
          <c:val>
            <c:numRef>
              <c:f>Sheet1!$B$2:$M$2</c:f>
              <c:numCache>
                <c:formatCode>0.0</c:formatCode>
                <c:ptCount val="12"/>
                <c:pt idx="0">
                  <c:v>35.299999999999997</c:v>
                </c:pt>
                <c:pt idx="1">
                  <c:v>33</c:v>
                </c:pt>
                <c:pt idx="2">
                  <c:v>27.9</c:v>
                </c:pt>
                <c:pt idx="3">
                  <c:v>31.2</c:v>
                </c:pt>
                <c:pt idx="4">
                  <c:v>37.5</c:v>
                </c:pt>
                <c:pt idx="5">
                  <c:v>32.6</c:v>
                </c:pt>
                <c:pt idx="6">
                  <c:v>35.4</c:v>
                </c:pt>
                <c:pt idx="7">
                  <c:v>37.799999999999997</c:v>
                </c:pt>
                <c:pt idx="8">
                  <c:v>36.5</c:v>
                </c:pt>
                <c:pt idx="9">
                  <c:v>41.6</c:v>
                </c:pt>
                <c:pt idx="10">
                  <c:v>32.5</c:v>
                </c:pt>
                <c:pt idx="11">
                  <c:v>33.9</c:v>
                </c:pt>
              </c:numCache>
            </c:numRef>
          </c:val>
          <c:smooth val="0"/>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0-B2BA-4CAA-B0DB-47561074ACEA}"/>
            </c:ext>
          </c:extLst>
        </c:ser>
        <c:dLbls>
          <c:showLegendKey val="0"/>
          <c:showVal val="0"/>
          <c:showCatName val="0"/>
          <c:showSerName val="0"/>
          <c:showPercent val="0"/>
          <c:showBubbleSize val="0"/>
        </c:dLbls>
        <c:marker val="1"/>
        <c:smooth val="0"/>
        <c:axId val="43540480"/>
        <c:axId val="43542016"/>
      </c:lineChart>
      <c:catAx>
        <c:axId val="43540480"/>
        <c:scaling>
          <c:orientation val="minMax"/>
        </c:scaling>
        <c:delete val="0"/>
        <c:axPos val="b"/>
        <c:numFmt formatCode="General" sourceLinked="0"/>
        <c:majorTickMark val="out"/>
        <c:minorTickMark val="none"/>
        <c:tickLblPos val="nextTo"/>
        <c:txPr>
          <a:bodyPr/>
          <a:lstStyle/>
          <a:p>
            <a:pPr>
              <a:defRPr sz="800">
                <a:solidFill>
                  <a:srgbClr val="FA9C12"/>
                </a:solidFill>
                <a:latin typeface="Calibri" panose="020F0502020204030204" pitchFamily="34" charset="0"/>
              </a:defRPr>
            </a:pPr>
            <a:endParaRPr lang="tr-TR"/>
          </a:p>
        </c:txPr>
        <c:crossAx val="43542016"/>
        <c:crosses val="autoZero"/>
        <c:auto val="1"/>
        <c:lblAlgn val="ctr"/>
        <c:lblOffset val="100"/>
        <c:noMultiLvlLbl val="0"/>
      </c:catAx>
      <c:valAx>
        <c:axId val="43542016"/>
        <c:scaling>
          <c:orientation val="minMax"/>
          <c:max val="80"/>
        </c:scaling>
        <c:delete val="0"/>
        <c:axPos val="l"/>
        <c:majorGridlines/>
        <c:numFmt formatCode="0" sourceLinked="0"/>
        <c:majorTickMark val="out"/>
        <c:minorTickMark val="none"/>
        <c:tickLblPos val="nextTo"/>
        <c:txPr>
          <a:bodyPr/>
          <a:lstStyle/>
          <a:p>
            <a:pPr>
              <a:defRPr sz="1000">
                <a:solidFill>
                  <a:schemeClr val="bg2">
                    <a:lumMod val="75000"/>
                  </a:schemeClr>
                </a:solidFill>
                <a:latin typeface="Calibri" panose="020F0502020204030204" pitchFamily="34" charset="0"/>
              </a:defRPr>
            </a:pPr>
            <a:endParaRPr lang="tr-TR"/>
          </a:p>
        </c:txPr>
        <c:crossAx val="43540480"/>
        <c:crosses val="autoZero"/>
        <c:crossBetween val="between"/>
        <c:majorUnit val="20"/>
      </c:valAx>
      <c:spPr>
        <a:solidFill>
          <a:schemeClr val="bg2">
            <a:lumMod val="25000"/>
          </a:schemeClr>
        </a:solidFill>
      </c:spPr>
    </c:plotArea>
    <c:plotVisOnly val="1"/>
    <c:dispBlanksAs val="gap"/>
    <c:showDLblsOverMax val="0"/>
  </c:chart>
  <c:spPr>
    <a:solidFill>
      <a:schemeClr val="bg2">
        <a:lumMod val="25000"/>
      </a:schemeClr>
    </a:solidFill>
  </c:spPr>
  <c:txPr>
    <a:bodyPr/>
    <a:lstStyle/>
    <a:p>
      <a:pPr>
        <a:defRPr sz="1800"/>
      </a:pPr>
      <a:endParaRPr lang="tr-T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Expectations</c:v>
                </c:pt>
              </c:strCache>
            </c:strRef>
          </c:tx>
          <c:spPr>
            <a:ln w="19050">
              <a:solidFill>
                <a:schemeClr val="accent1"/>
              </a:solidFill>
            </a:ln>
          </c:spPr>
          <c:marker>
            <c:symbol val="circle"/>
            <c:size val="5"/>
            <c:spPr>
              <a:solidFill>
                <a:srgbClr val="FBB040"/>
              </a:solidFill>
              <a:ln>
                <a:noFill/>
              </a:ln>
            </c:spPr>
          </c:marker>
          <c:dLbls>
            <c:spPr>
              <a:noFill/>
              <a:ln>
                <a:noFill/>
              </a:ln>
              <a:effectLst/>
            </c:spPr>
            <c:txPr>
              <a:bodyPr/>
              <a:lstStyle/>
              <a:p>
                <a:pPr>
                  <a:defRPr sz="1000">
                    <a:solidFill>
                      <a:schemeClr val="bg1"/>
                    </a:solidFill>
                    <a:latin typeface="Calibri" panose="020F0502020204030204" pitchFamily="34" charset="0"/>
                  </a:defRPr>
                </a:pPr>
                <a:endParaRPr lang="tr-TR"/>
              </a:p>
            </c:txPr>
            <c:dLblPos val="t"/>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Sheet1!$B$1:$M$1</c:f>
              <c:strCache>
                <c:ptCount val="12"/>
                <c:pt idx="0">
                  <c:v>Dec-16</c:v>
                </c:pt>
                <c:pt idx="1">
                  <c:v>Jan-17</c:v>
                </c:pt>
                <c:pt idx="2">
                  <c:v>Feb-17</c:v>
                </c:pt>
                <c:pt idx="3">
                  <c:v>Mar-17</c:v>
                </c:pt>
                <c:pt idx="4">
                  <c:v>Apr-17</c:v>
                </c:pt>
                <c:pt idx="5">
                  <c:v>May-17</c:v>
                </c:pt>
                <c:pt idx="6">
                  <c:v>Jun-17</c:v>
                </c:pt>
                <c:pt idx="7">
                  <c:v>Jul-17</c:v>
                </c:pt>
                <c:pt idx="8">
                  <c:v>Aug-17</c:v>
                </c:pt>
                <c:pt idx="9">
                  <c:v>Sep-17</c:v>
                </c:pt>
                <c:pt idx="10">
                  <c:v>Oct-17</c:v>
                </c:pt>
                <c:pt idx="11">
                  <c:v>Nov-17</c:v>
                </c:pt>
              </c:strCache>
            </c:strRef>
          </c:cat>
          <c:val>
            <c:numRef>
              <c:f>Sheet1!$B$2:$M$2</c:f>
              <c:numCache>
                <c:formatCode>0.0</c:formatCode>
                <c:ptCount val="12"/>
                <c:pt idx="0">
                  <c:v>51.4</c:v>
                </c:pt>
                <c:pt idx="1">
                  <c:v>47.5</c:v>
                </c:pt>
                <c:pt idx="2">
                  <c:v>44.1</c:v>
                </c:pt>
                <c:pt idx="3">
                  <c:v>45.4</c:v>
                </c:pt>
                <c:pt idx="4">
                  <c:v>48.6</c:v>
                </c:pt>
                <c:pt idx="5">
                  <c:v>49</c:v>
                </c:pt>
                <c:pt idx="6">
                  <c:v>46.8</c:v>
                </c:pt>
                <c:pt idx="7">
                  <c:v>49.2</c:v>
                </c:pt>
                <c:pt idx="8">
                  <c:v>50.6</c:v>
                </c:pt>
                <c:pt idx="9">
                  <c:v>53.2</c:v>
                </c:pt>
                <c:pt idx="10">
                  <c:v>45</c:v>
                </c:pt>
                <c:pt idx="11">
                  <c:v>43.6</c:v>
                </c:pt>
              </c:numCache>
            </c:numRef>
          </c:val>
          <c:smooth val="0"/>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0-CDCD-4D59-BBD0-D292EC259B06}"/>
            </c:ext>
          </c:extLst>
        </c:ser>
        <c:dLbls>
          <c:showLegendKey val="0"/>
          <c:showVal val="0"/>
          <c:showCatName val="0"/>
          <c:showSerName val="0"/>
          <c:showPercent val="0"/>
          <c:showBubbleSize val="0"/>
        </c:dLbls>
        <c:marker val="1"/>
        <c:smooth val="0"/>
        <c:axId val="43988096"/>
        <c:axId val="43989632"/>
      </c:lineChart>
      <c:catAx>
        <c:axId val="43988096"/>
        <c:scaling>
          <c:orientation val="minMax"/>
        </c:scaling>
        <c:delete val="0"/>
        <c:axPos val="b"/>
        <c:numFmt formatCode="General" sourceLinked="0"/>
        <c:majorTickMark val="out"/>
        <c:minorTickMark val="none"/>
        <c:tickLblPos val="nextTo"/>
        <c:txPr>
          <a:bodyPr/>
          <a:lstStyle/>
          <a:p>
            <a:pPr>
              <a:defRPr sz="800">
                <a:solidFill>
                  <a:srgbClr val="FA9C12"/>
                </a:solidFill>
                <a:latin typeface="Calibri" panose="020F0502020204030204" pitchFamily="34" charset="0"/>
              </a:defRPr>
            </a:pPr>
            <a:endParaRPr lang="tr-TR"/>
          </a:p>
        </c:txPr>
        <c:crossAx val="43989632"/>
        <c:crosses val="autoZero"/>
        <c:auto val="1"/>
        <c:lblAlgn val="ctr"/>
        <c:lblOffset val="100"/>
        <c:noMultiLvlLbl val="0"/>
      </c:catAx>
      <c:valAx>
        <c:axId val="43989632"/>
        <c:scaling>
          <c:orientation val="minMax"/>
          <c:max val="80"/>
        </c:scaling>
        <c:delete val="0"/>
        <c:axPos val="l"/>
        <c:majorGridlines/>
        <c:numFmt formatCode="0" sourceLinked="0"/>
        <c:majorTickMark val="out"/>
        <c:minorTickMark val="none"/>
        <c:tickLblPos val="nextTo"/>
        <c:txPr>
          <a:bodyPr/>
          <a:lstStyle/>
          <a:p>
            <a:pPr>
              <a:defRPr sz="1000">
                <a:solidFill>
                  <a:schemeClr val="bg2">
                    <a:lumMod val="75000"/>
                  </a:schemeClr>
                </a:solidFill>
                <a:latin typeface="Calibri" panose="020F0502020204030204" pitchFamily="34" charset="0"/>
              </a:defRPr>
            </a:pPr>
            <a:endParaRPr lang="tr-TR"/>
          </a:p>
        </c:txPr>
        <c:crossAx val="43988096"/>
        <c:crosses val="autoZero"/>
        <c:crossBetween val="between"/>
        <c:majorUnit val="20"/>
      </c:valAx>
      <c:spPr>
        <a:solidFill>
          <a:schemeClr val="bg2">
            <a:lumMod val="25000"/>
          </a:schemeClr>
        </a:solidFill>
      </c:spPr>
    </c:plotArea>
    <c:plotVisOnly val="1"/>
    <c:dispBlanksAs val="gap"/>
    <c:showDLblsOverMax val="0"/>
  </c:chart>
  <c:spPr>
    <a:solidFill>
      <a:schemeClr val="bg2">
        <a:lumMod val="25000"/>
      </a:schemeClr>
    </a:solidFill>
  </c:spPr>
  <c:txPr>
    <a:bodyPr/>
    <a:lstStyle/>
    <a:p>
      <a:pPr>
        <a:defRPr sz="1800"/>
      </a:pPr>
      <a:endParaRPr lang="tr-T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Investment</c:v>
                </c:pt>
              </c:strCache>
            </c:strRef>
          </c:tx>
          <c:spPr>
            <a:ln w="19050">
              <a:solidFill>
                <a:schemeClr val="accent1"/>
              </a:solidFill>
            </a:ln>
          </c:spPr>
          <c:marker>
            <c:symbol val="circle"/>
            <c:size val="5"/>
            <c:spPr>
              <a:solidFill>
                <a:srgbClr val="FBB040"/>
              </a:solidFill>
              <a:ln>
                <a:noFill/>
              </a:ln>
            </c:spPr>
          </c:marker>
          <c:dLbls>
            <c:spPr>
              <a:noFill/>
              <a:ln>
                <a:noFill/>
              </a:ln>
              <a:effectLst/>
            </c:spPr>
            <c:txPr>
              <a:bodyPr/>
              <a:lstStyle/>
              <a:p>
                <a:pPr>
                  <a:defRPr sz="1000">
                    <a:solidFill>
                      <a:schemeClr val="bg1"/>
                    </a:solidFill>
                    <a:latin typeface="Calibri" panose="020F0502020204030204" pitchFamily="34" charset="0"/>
                  </a:defRPr>
                </a:pPr>
                <a:endParaRPr lang="tr-TR"/>
              </a:p>
            </c:txPr>
            <c:dLblPos val="t"/>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Sheet1!$B$1:$M$1</c:f>
              <c:strCache>
                <c:ptCount val="12"/>
                <c:pt idx="0">
                  <c:v>Dec-16</c:v>
                </c:pt>
                <c:pt idx="1">
                  <c:v>Jan-17</c:v>
                </c:pt>
                <c:pt idx="2">
                  <c:v>Feb-17</c:v>
                </c:pt>
                <c:pt idx="3">
                  <c:v>Mar-17</c:v>
                </c:pt>
                <c:pt idx="4">
                  <c:v>Apr-17</c:v>
                </c:pt>
                <c:pt idx="5">
                  <c:v>May-17</c:v>
                </c:pt>
                <c:pt idx="6">
                  <c:v>Jun-17</c:v>
                </c:pt>
                <c:pt idx="7">
                  <c:v>Jul-17</c:v>
                </c:pt>
                <c:pt idx="8">
                  <c:v>Aug-17</c:v>
                </c:pt>
                <c:pt idx="9">
                  <c:v>Sep-17</c:v>
                </c:pt>
                <c:pt idx="10">
                  <c:v>Oct-17</c:v>
                </c:pt>
                <c:pt idx="11">
                  <c:v>Nov-17</c:v>
                </c:pt>
              </c:strCache>
            </c:strRef>
          </c:cat>
          <c:val>
            <c:numRef>
              <c:f>Sheet1!$B$2:$M$2</c:f>
              <c:numCache>
                <c:formatCode>0.0</c:formatCode>
                <c:ptCount val="12"/>
                <c:pt idx="0">
                  <c:v>38.200000000000003</c:v>
                </c:pt>
                <c:pt idx="1">
                  <c:v>36.700000000000003</c:v>
                </c:pt>
                <c:pt idx="2">
                  <c:v>29.4</c:v>
                </c:pt>
                <c:pt idx="3">
                  <c:v>34.1</c:v>
                </c:pt>
                <c:pt idx="4">
                  <c:v>40.200000000000003</c:v>
                </c:pt>
                <c:pt idx="5">
                  <c:v>34.4</c:v>
                </c:pt>
                <c:pt idx="6">
                  <c:v>38.299999999999997</c:v>
                </c:pt>
                <c:pt idx="7">
                  <c:v>39.9</c:v>
                </c:pt>
                <c:pt idx="8">
                  <c:v>38.700000000000003</c:v>
                </c:pt>
                <c:pt idx="9">
                  <c:v>43.9</c:v>
                </c:pt>
                <c:pt idx="10">
                  <c:v>34.4</c:v>
                </c:pt>
                <c:pt idx="11">
                  <c:v>35.1</c:v>
                </c:pt>
              </c:numCache>
            </c:numRef>
          </c:val>
          <c:smooth val="0"/>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0-34A0-419F-A888-84C552465BE8}"/>
            </c:ext>
          </c:extLst>
        </c:ser>
        <c:dLbls>
          <c:showLegendKey val="0"/>
          <c:showVal val="0"/>
          <c:showCatName val="0"/>
          <c:showSerName val="0"/>
          <c:showPercent val="0"/>
          <c:showBubbleSize val="0"/>
        </c:dLbls>
        <c:marker val="1"/>
        <c:smooth val="0"/>
        <c:axId val="89745664"/>
        <c:axId val="89763840"/>
      </c:lineChart>
      <c:catAx>
        <c:axId val="89745664"/>
        <c:scaling>
          <c:orientation val="minMax"/>
        </c:scaling>
        <c:delete val="0"/>
        <c:axPos val="b"/>
        <c:numFmt formatCode="General" sourceLinked="0"/>
        <c:majorTickMark val="out"/>
        <c:minorTickMark val="none"/>
        <c:tickLblPos val="nextTo"/>
        <c:txPr>
          <a:bodyPr/>
          <a:lstStyle/>
          <a:p>
            <a:pPr>
              <a:defRPr sz="800">
                <a:solidFill>
                  <a:srgbClr val="FA9C12"/>
                </a:solidFill>
                <a:latin typeface="Calibri" panose="020F0502020204030204" pitchFamily="34" charset="0"/>
              </a:defRPr>
            </a:pPr>
            <a:endParaRPr lang="tr-TR"/>
          </a:p>
        </c:txPr>
        <c:crossAx val="89763840"/>
        <c:crosses val="autoZero"/>
        <c:auto val="1"/>
        <c:lblAlgn val="ctr"/>
        <c:lblOffset val="100"/>
        <c:noMultiLvlLbl val="0"/>
      </c:catAx>
      <c:valAx>
        <c:axId val="89763840"/>
        <c:scaling>
          <c:orientation val="minMax"/>
          <c:max val="80"/>
        </c:scaling>
        <c:delete val="0"/>
        <c:axPos val="l"/>
        <c:majorGridlines/>
        <c:numFmt formatCode="0" sourceLinked="0"/>
        <c:majorTickMark val="out"/>
        <c:minorTickMark val="none"/>
        <c:tickLblPos val="nextTo"/>
        <c:txPr>
          <a:bodyPr/>
          <a:lstStyle/>
          <a:p>
            <a:pPr>
              <a:defRPr sz="1000">
                <a:solidFill>
                  <a:schemeClr val="bg2">
                    <a:lumMod val="75000"/>
                  </a:schemeClr>
                </a:solidFill>
                <a:latin typeface="Calibri" panose="020F0502020204030204" pitchFamily="34" charset="0"/>
              </a:defRPr>
            </a:pPr>
            <a:endParaRPr lang="tr-TR"/>
          </a:p>
        </c:txPr>
        <c:crossAx val="89745664"/>
        <c:crosses val="autoZero"/>
        <c:crossBetween val="between"/>
        <c:majorUnit val="20"/>
      </c:valAx>
      <c:spPr>
        <a:solidFill>
          <a:schemeClr val="bg2">
            <a:lumMod val="25000"/>
          </a:schemeClr>
        </a:solidFill>
      </c:spPr>
    </c:plotArea>
    <c:plotVisOnly val="1"/>
    <c:dispBlanksAs val="gap"/>
    <c:showDLblsOverMax val="0"/>
  </c:chart>
  <c:spPr>
    <a:solidFill>
      <a:schemeClr val="bg2">
        <a:lumMod val="25000"/>
      </a:schemeClr>
    </a:solidFill>
  </c:spPr>
  <c:txPr>
    <a:bodyPr/>
    <a:lstStyle/>
    <a:p>
      <a:pPr>
        <a:defRPr sz="1800"/>
      </a:pPr>
      <a:endParaRPr lang="tr-T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Jobs</c:v>
                </c:pt>
              </c:strCache>
            </c:strRef>
          </c:tx>
          <c:spPr>
            <a:ln w="19050">
              <a:solidFill>
                <a:schemeClr val="accent1"/>
              </a:solidFill>
            </a:ln>
          </c:spPr>
          <c:marker>
            <c:symbol val="circle"/>
            <c:size val="5"/>
            <c:spPr>
              <a:solidFill>
                <a:srgbClr val="FBB040"/>
              </a:solidFill>
              <a:ln>
                <a:noFill/>
              </a:ln>
            </c:spPr>
          </c:marker>
          <c:dLbls>
            <c:spPr>
              <a:noFill/>
              <a:ln>
                <a:noFill/>
              </a:ln>
              <a:effectLst/>
            </c:spPr>
            <c:txPr>
              <a:bodyPr/>
              <a:lstStyle/>
              <a:p>
                <a:pPr>
                  <a:defRPr sz="1000">
                    <a:solidFill>
                      <a:schemeClr val="bg1"/>
                    </a:solidFill>
                    <a:latin typeface="Calibri" panose="020F0502020204030204" pitchFamily="34" charset="0"/>
                  </a:defRPr>
                </a:pPr>
                <a:endParaRPr lang="tr-TR"/>
              </a:p>
            </c:txPr>
            <c:dLblPos val="t"/>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Sheet1!$B$1:$M$1</c:f>
              <c:strCache>
                <c:ptCount val="12"/>
                <c:pt idx="0">
                  <c:v>Dec-16</c:v>
                </c:pt>
                <c:pt idx="1">
                  <c:v>Jan-17</c:v>
                </c:pt>
                <c:pt idx="2">
                  <c:v>Feb-17</c:v>
                </c:pt>
                <c:pt idx="3">
                  <c:v>Mar-17</c:v>
                </c:pt>
                <c:pt idx="4">
                  <c:v>Apr-17</c:v>
                </c:pt>
                <c:pt idx="5">
                  <c:v>May-17</c:v>
                </c:pt>
                <c:pt idx="6">
                  <c:v>Jun-17</c:v>
                </c:pt>
                <c:pt idx="7">
                  <c:v>Jul-17</c:v>
                </c:pt>
                <c:pt idx="8">
                  <c:v>Aug-17</c:v>
                </c:pt>
                <c:pt idx="9">
                  <c:v>Sep-17</c:v>
                </c:pt>
                <c:pt idx="10">
                  <c:v>Oct-17</c:v>
                </c:pt>
                <c:pt idx="11">
                  <c:v>Nov-17</c:v>
                </c:pt>
              </c:strCache>
            </c:strRef>
          </c:cat>
          <c:val>
            <c:numRef>
              <c:f>Sheet1!$B$2:$M$2</c:f>
              <c:numCache>
                <c:formatCode>0.0</c:formatCode>
                <c:ptCount val="12"/>
                <c:pt idx="0">
                  <c:v>46.7</c:v>
                </c:pt>
                <c:pt idx="1">
                  <c:v>44.2</c:v>
                </c:pt>
                <c:pt idx="2">
                  <c:v>41.6</c:v>
                </c:pt>
                <c:pt idx="3">
                  <c:v>41.1</c:v>
                </c:pt>
                <c:pt idx="4">
                  <c:v>42.6</c:v>
                </c:pt>
                <c:pt idx="5">
                  <c:v>43.3</c:v>
                </c:pt>
                <c:pt idx="6">
                  <c:v>43.5</c:v>
                </c:pt>
                <c:pt idx="7">
                  <c:v>46</c:v>
                </c:pt>
                <c:pt idx="8">
                  <c:v>46.8</c:v>
                </c:pt>
                <c:pt idx="9">
                  <c:v>49.7</c:v>
                </c:pt>
                <c:pt idx="10">
                  <c:v>43.8</c:v>
                </c:pt>
                <c:pt idx="11">
                  <c:v>42.5</c:v>
                </c:pt>
              </c:numCache>
            </c:numRef>
          </c:val>
          <c:smooth val="0"/>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0-F737-4D6D-9E4E-9FFCAE6614AF}"/>
            </c:ext>
          </c:extLst>
        </c:ser>
        <c:dLbls>
          <c:showLegendKey val="0"/>
          <c:showVal val="0"/>
          <c:showCatName val="0"/>
          <c:showSerName val="0"/>
          <c:showPercent val="0"/>
          <c:showBubbleSize val="0"/>
        </c:dLbls>
        <c:marker val="1"/>
        <c:smooth val="0"/>
        <c:axId val="89771392"/>
        <c:axId val="89818240"/>
      </c:lineChart>
      <c:catAx>
        <c:axId val="89771392"/>
        <c:scaling>
          <c:orientation val="minMax"/>
        </c:scaling>
        <c:delete val="0"/>
        <c:axPos val="b"/>
        <c:numFmt formatCode="General" sourceLinked="0"/>
        <c:majorTickMark val="out"/>
        <c:minorTickMark val="none"/>
        <c:tickLblPos val="nextTo"/>
        <c:txPr>
          <a:bodyPr/>
          <a:lstStyle/>
          <a:p>
            <a:pPr>
              <a:defRPr sz="800">
                <a:solidFill>
                  <a:srgbClr val="FA9C12"/>
                </a:solidFill>
                <a:latin typeface="Calibri" panose="020F0502020204030204" pitchFamily="34" charset="0"/>
              </a:defRPr>
            </a:pPr>
            <a:endParaRPr lang="tr-TR"/>
          </a:p>
        </c:txPr>
        <c:crossAx val="89818240"/>
        <c:crosses val="autoZero"/>
        <c:auto val="1"/>
        <c:lblAlgn val="ctr"/>
        <c:lblOffset val="100"/>
        <c:noMultiLvlLbl val="0"/>
      </c:catAx>
      <c:valAx>
        <c:axId val="89818240"/>
        <c:scaling>
          <c:orientation val="minMax"/>
          <c:max val="80"/>
        </c:scaling>
        <c:delete val="0"/>
        <c:axPos val="l"/>
        <c:majorGridlines/>
        <c:numFmt formatCode="0" sourceLinked="0"/>
        <c:majorTickMark val="out"/>
        <c:minorTickMark val="none"/>
        <c:tickLblPos val="nextTo"/>
        <c:txPr>
          <a:bodyPr/>
          <a:lstStyle/>
          <a:p>
            <a:pPr>
              <a:defRPr sz="1000">
                <a:solidFill>
                  <a:schemeClr val="bg2">
                    <a:lumMod val="75000"/>
                  </a:schemeClr>
                </a:solidFill>
                <a:latin typeface="Calibri" panose="020F0502020204030204" pitchFamily="34" charset="0"/>
              </a:defRPr>
            </a:pPr>
            <a:endParaRPr lang="tr-TR"/>
          </a:p>
        </c:txPr>
        <c:crossAx val="89771392"/>
        <c:crosses val="autoZero"/>
        <c:crossBetween val="between"/>
        <c:majorUnit val="20"/>
      </c:valAx>
      <c:spPr>
        <a:solidFill>
          <a:schemeClr val="bg2">
            <a:lumMod val="25000"/>
          </a:schemeClr>
        </a:solidFill>
      </c:spPr>
    </c:plotArea>
    <c:plotVisOnly val="1"/>
    <c:dispBlanksAs val="gap"/>
    <c:showDLblsOverMax val="0"/>
  </c:chart>
  <c:spPr>
    <a:solidFill>
      <a:schemeClr val="bg2">
        <a:lumMod val="25000"/>
      </a:schemeClr>
    </a:solidFill>
  </c:spPr>
  <c:txPr>
    <a:bodyPr/>
    <a:lstStyle/>
    <a:p>
      <a:pPr>
        <a:defRPr sz="1800"/>
      </a:pPr>
      <a:endParaRPr lang="tr-T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3168650" cy="479425"/>
          </a:xfrm>
          <a:prstGeom prst="rect">
            <a:avLst/>
          </a:prstGeom>
          <a:noFill/>
          <a:ln w="9525">
            <a:noFill/>
            <a:miter lim="800000"/>
            <a:headEnd/>
            <a:tailEnd/>
          </a:ln>
        </p:spPr>
        <p:txBody>
          <a:bodyPr vert="horz" wrap="square" lIns="96629" tIns="48315" rIns="96629" bIns="48315" numCol="1" anchor="t" anchorCtr="0" compatLnSpc="1">
            <a:prstTxWarp prst="textNoShape">
              <a:avLst/>
            </a:prstTxWarp>
          </a:bodyPr>
          <a:lstStyle>
            <a:lvl1pPr defTabSz="915894">
              <a:defRPr sz="1300">
                <a:latin typeface="Calibri" pitchFamily="34" charset="0"/>
              </a:defRPr>
            </a:lvl1pPr>
          </a:lstStyle>
          <a:p>
            <a:endParaRPr lang="en-CA" dirty="0"/>
          </a:p>
        </p:txBody>
      </p:sp>
      <p:sp>
        <p:nvSpPr>
          <p:cNvPr id="3" name="Date Placeholder 2"/>
          <p:cNvSpPr>
            <a:spLocks noGrp="1"/>
          </p:cNvSpPr>
          <p:nvPr>
            <p:ph type="dt" idx="1"/>
          </p:nvPr>
        </p:nvSpPr>
        <p:spPr bwMode="auto">
          <a:xfrm>
            <a:off x="4144964" y="1"/>
            <a:ext cx="3168650" cy="479425"/>
          </a:xfrm>
          <a:prstGeom prst="rect">
            <a:avLst/>
          </a:prstGeom>
          <a:noFill/>
          <a:ln w="9525">
            <a:noFill/>
            <a:miter lim="800000"/>
            <a:headEnd/>
            <a:tailEnd/>
          </a:ln>
        </p:spPr>
        <p:txBody>
          <a:bodyPr vert="horz" wrap="square" lIns="96629" tIns="48315" rIns="96629" bIns="48315" numCol="1" anchor="t" anchorCtr="0" compatLnSpc="1">
            <a:prstTxWarp prst="textNoShape">
              <a:avLst/>
            </a:prstTxWarp>
          </a:bodyPr>
          <a:lstStyle>
            <a:lvl1pPr algn="r" defTabSz="915894">
              <a:defRPr sz="1300">
                <a:latin typeface="Calibri" pitchFamily="34" charset="0"/>
              </a:defRPr>
            </a:lvl1pPr>
          </a:lstStyle>
          <a:p>
            <a:fld id="{97B8FCA6-6DD9-4200-8883-1153336412AD}" type="datetimeFigureOut">
              <a:rPr lang="en-US"/>
              <a:pPr/>
              <a:t>11/21/2017</a:t>
            </a:fld>
            <a:endParaRPr lang="en-US" dirty="0"/>
          </a:p>
        </p:txBody>
      </p:sp>
      <p:sp>
        <p:nvSpPr>
          <p:cNvPr id="4" name="Slide Image Placeholder 3"/>
          <p:cNvSpPr>
            <a:spLocks noGrp="1" noRot="1" noChangeAspect="1"/>
          </p:cNvSpPr>
          <p:nvPr>
            <p:ph type="sldImg" idx="2"/>
          </p:nvPr>
        </p:nvSpPr>
        <p:spPr>
          <a:xfrm>
            <a:off x="2411413" y="720725"/>
            <a:ext cx="2493962" cy="3600450"/>
          </a:xfrm>
          <a:prstGeom prst="rect">
            <a:avLst/>
          </a:prstGeom>
          <a:noFill/>
          <a:ln w="12700">
            <a:solidFill>
              <a:prstClr val="black"/>
            </a:solidFill>
          </a:ln>
        </p:spPr>
        <p:txBody>
          <a:bodyPr vert="horz" lIns="96485" tIns="48243" rIns="96485" bIns="48243" rtlCol="0" anchor="ctr"/>
          <a:lstStyle/>
          <a:p>
            <a:pPr lvl="0"/>
            <a:endParaRPr lang="en-US" noProof="0" dirty="0"/>
          </a:p>
        </p:txBody>
      </p:sp>
      <p:sp>
        <p:nvSpPr>
          <p:cNvPr id="5" name="Notes Placeholder 4"/>
          <p:cNvSpPr>
            <a:spLocks noGrp="1"/>
          </p:cNvSpPr>
          <p:nvPr>
            <p:ph type="body" sz="quarter" idx="3"/>
          </p:nvPr>
        </p:nvSpPr>
        <p:spPr bwMode="auto">
          <a:xfrm>
            <a:off x="731839" y="4560889"/>
            <a:ext cx="5851525" cy="4319587"/>
          </a:xfrm>
          <a:prstGeom prst="rect">
            <a:avLst/>
          </a:prstGeom>
          <a:noFill/>
          <a:ln w="9525">
            <a:noFill/>
            <a:miter lim="800000"/>
            <a:headEnd/>
            <a:tailEnd/>
          </a:ln>
        </p:spPr>
        <p:txBody>
          <a:bodyPr vert="horz" wrap="square" lIns="96629" tIns="48315" rIns="96629" bIns="483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1" y="9120189"/>
            <a:ext cx="3168650" cy="479425"/>
          </a:xfrm>
          <a:prstGeom prst="rect">
            <a:avLst/>
          </a:prstGeom>
          <a:noFill/>
          <a:ln w="9525">
            <a:noFill/>
            <a:miter lim="800000"/>
            <a:headEnd/>
            <a:tailEnd/>
          </a:ln>
        </p:spPr>
        <p:txBody>
          <a:bodyPr vert="horz" wrap="square" lIns="96629" tIns="48315" rIns="96629" bIns="48315" numCol="1" anchor="b" anchorCtr="0" compatLnSpc="1">
            <a:prstTxWarp prst="textNoShape">
              <a:avLst/>
            </a:prstTxWarp>
          </a:bodyPr>
          <a:lstStyle>
            <a:lvl1pPr defTabSz="915894">
              <a:defRPr sz="1300">
                <a:latin typeface="Calibri" pitchFamily="34" charset="0"/>
              </a:defRPr>
            </a:lvl1pPr>
          </a:lstStyle>
          <a:p>
            <a:endParaRPr lang="en-CA" dirty="0"/>
          </a:p>
        </p:txBody>
      </p:sp>
      <p:sp>
        <p:nvSpPr>
          <p:cNvPr id="7" name="Slide Number Placeholder 6"/>
          <p:cNvSpPr>
            <a:spLocks noGrp="1"/>
          </p:cNvSpPr>
          <p:nvPr>
            <p:ph type="sldNum" sz="quarter" idx="5"/>
          </p:nvPr>
        </p:nvSpPr>
        <p:spPr bwMode="auto">
          <a:xfrm>
            <a:off x="4144964" y="9120189"/>
            <a:ext cx="3168650" cy="479425"/>
          </a:xfrm>
          <a:prstGeom prst="rect">
            <a:avLst/>
          </a:prstGeom>
          <a:noFill/>
          <a:ln w="9525">
            <a:noFill/>
            <a:miter lim="800000"/>
            <a:headEnd/>
            <a:tailEnd/>
          </a:ln>
        </p:spPr>
        <p:txBody>
          <a:bodyPr vert="horz" wrap="square" lIns="96629" tIns="48315" rIns="96629" bIns="48315" numCol="1" anchor="b" anchorCtr="0" compatLnSpc="1">
            <a:prstTxWarp prst="textNoShape">
              <a:avLst/>
            </a:prstTxWarp>
          </a:bodyPr>
          <a:lstStyle>
            <a:lvl1pPr algn="r" defTabSz="915894">
              <a:defRPr sz="1300">
                <a:latin typeface="Calibri" pitchFamily="34" charset="0"/>
              </a:defRPr>
            </a:lvl1pPr>
          </a:lstStyle>
          <a:p>
            <a:fld id="{977C39A6-1478-43CE-821A-57120CE4A311}" type="slidenum">
              <a:rPr lang="en-US"/>
              <a:pPr/>
              <a:t>‹#›</a:t>
            </a:fld>
            <a:endParaRPr lang="en-US" dirty="0"/>
          </a:p>
        </p:txBody>
      </p:sp>
    </p:spTree>
    <p:extLst>
      <p:ext uri="{BB962C8B-B14F-4D97-AF65-F5344CB8AC3E}">
        <p14:creationId xmlns:p14="http://schemas.microsoft.com/office/powerpoint/2010/main" val="4075884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xfrm>
            <a:off x="2411413" y="720725"/>
            <a:ext cx="2493962" cy="3600450"/>
          </a:xfrm>
          <a:noFill/>
          <a:ln>
            <a:solidFill>
              <a:srgbClr val="000000"/>
            </a:solidFill>
            <a:miter lim="800000"/>
            <a:headEnd/>
            <a:tailEnd/>
          </a:ln>
        </p:spPr>
      </p:sp>
      <p:sp>
        <p:nvSpPr>
          <p:cNvPr id="17410" name="Notes Placeholder 2"/>
          <p:cNvSpPr>
            <a:spLocks noGrp="1"/>
          </p:cNvSpPr>
          <p:nvPr>
            <p:ph type="body" idx="1"/>
          </p:nvPr>
        </p:nvSpPr>
        <p:spPr/>
        <p:txBody>
          <a:bodyPr/>
          <a:lstStyle/>
          <a:p>
            <a:pPr>
              <a:spcBef>
                <a:spcPct val="0"/>
              </a:spcBef>
            </a:pPr>
            <a:endParaRPr lang="en-CA" dirty="0"/>
          </a:p>
        </p:txBody>
      </p:sp>
      <p:sp>
        <p:nvSpPr>
          <p:cNvPr id="17411" name="Slide Number Placeholder 3"/>
          <p:cNvSpPr>
            <a:spLocks noGrp="1"/>
          </p:cNvSpPr>
          <p:nvPr>
            <p:ph type="sldNum" sz="quarter" idx="5"/>
          </p:nvPr>
        </p:nvSpPr>
        <p:spPr>
          <a:noFill/>
        </p:spPr>
        <p:txBody>
          <a:bodyPr/>
          <a:lstStyle/>
          <a:p>
            <a:fld id="{DD2D7403-3FFA-45B9-B2E8-75BFAC1BE417}" type="slidenum">
              <a:rPr lang="en-US"/>
              <a:pPr/>
              <a:t>1</a:t>
            </a:fld>
            <a:endParaRPr lang="en-US" dirty="0"/>
          </a:p>
        </p:txBody>
      </p:sp>
    </p:spTree>
    <p:extLst>
      <p:ext uri="{BB962C8B-B14F-4D97-AF65-F5344CB8AC3E}">
        <p14:creationId xmlns:p14="http://schemas.microsoft.com/office/powerpoint/2010/main" val="2119074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xfrm>
            <a:off x="2411413" y="720725"/>
            <a:ext cx="2493962" cy="3600450"/>
          </a:xfrm>
          <a:noFill/>
          <a:ln>
            <a:solidFill>
              <a:srgbClr val="000000"/>
            </a:solidFill>
            <a:miter lim="800000"/>
            <a:headEnd/>
            <a:tailEnd/>
          </a:ln>
        </p:spPr>
      </p:sp>
      <p:sp>
        <p:nvSpPr>
          <p:cNvPr id="17410" name="Notes Placeholder 2"/>
          <p:cNvSpPr>
            <a:spLocks noGrp="1"/>
          </p:cNvSpPr>
          <p:nvPr>
            <p:ph type="body" idx="1"/>
          </p:nvPr>
        </p:nvSpPr>
        <p:spPr/>
        <p:txBody>
          <a:bodyPr/>
          <a:lstStyle/>
          <a:p>
            <a:pPr>
              <a:spcBef>
                <a:spcPct val="0"/>
              </a:spcBef>
            </a:pPr>
            <a:endParaRPr lang="en-CA" dirty="0"/>
          </a:p>
        </p:txBody>
      </p:sp>
      <p:sp>
        <p:nvSpPr>
          <p:cNvPr id="17411" name="Slide Number Placeholder 3"/>
          <p:cNvSpPr>
            <a:spLocks noGrp="1"/>
          </p:cNvSpPr>
          <p:nvPr>
            <p:ph type="sldNum" sz="quarter" idx="5"/>
          </p:nvPr>
        </p:nvSpPr>
        <p:spPr>
          <a:noFill/>
        </p:spPr>
        <p:txBody>
          <a:bodyPr/>
          <a:lstStyle/>
          <a:p>
            <a:fld id="{DD2D7403-3FFA-45B9-B2E8-75BFAC1BE417}" type="slidenum">
              <a:rPr lang="en-US"/>
              <a:pPr/>
              <a:t>2</a:t>
            </a:fld>
            <a:endParaRPr lang="en-US" dirty="0"/>
          </a:p>
        </p:txBody>
      </p:sp>
    </p:spTree>
    <p:extLst>
      <p:ext uri="{BB962C8B-B14F-4D97-AF65-F5344CB8AC3E}">
        <p14:creationId xmlns:p14="http://schemas.microsoft.com/office/powerpoint/2010/main" val="2119074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xfrm>
            <a:off x="2411413" y="720725"/>
            <a:ext cx="2493962" cy="3600450"/>
          </a:xfrm>
          <a:noFill/>
          <a:ln>
            <a:solidFill>
              <a:srgbClr val="000000"/>
            </a:solidFill>
            <a:miter lim="800000"/>
            <a:headEnd/>
            <a:tailEnd/>
          </a:ln>
        </p:spPr>
      </p:sp>
      <p:sp>
        <p:nvSpPr>
          <p:cNvPr id="23554" name="Notes Placeholder 2"/>
          <p:cNvSpPr>
            <a:spLocks noGrp="1"/>
          </p:cNvSpPr>
          <p:nvPr>
            <p:ph type="body" idx="1"/>
          </p:nvPr>
        </p:nvSpPr>
        <p:spPr/>
        <p:txBody>
          <a:bodyPr/>
          <a:lstStyle/>
          <a:p>
            <a:pPr>
              <a:spcBef>
                <a:spcPct val="0"/>
              </a:spcBef>
            </a:pPr>
            <a:endParaRPr lang="en-CA" dirty="0"/>
          </a:p>
        </p:txBody>
      </p:sp>
      <p:sp>
        <p:nvSpPr>
          <p:cNvPr id="23555" name="Slide Number Placeholder 3"/>
          <p:cNvSpPr>
            <a:spLocks noGrp="1"/>
          </p:cNvSpPr>
          <p:nvPr>
            <p:ph type="sldNum" sz="quarter" idx="5"/>
          </p:nvPr>
        </p:nvSpPr>
        <p:spPr>
          <a:noFill/>
        </p:spPr>
        <p:txBody>
          <a:bodyPr/>
          <a:lstStyle/>
          <a:p>
            <a:fld id="{237B236B-5460-46AA-8472-1328809B5410}" type="slidenum">
              <a:rPr lang="en-US">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45558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mp; Text">
    <p:spTree>
      <p:nvGrpSpPr>
        <p:cNvPr id="1" name=""/>
        <p:cNvGrpSpPr/>
        <p:nvPr/>
      </p:nvGrpSpPr>
      <p:grpSpPr>
        <a:xfrm>
          <a:off x="0" y="0"/>
          <a:ext cx="0" cy="0"/>
          <a:chOff x="0" y="0"/>
          <a:chExt cx="0" cy="0"/>
        </a:xfrm>
      </p:grpSpPr>
      <p:sp>
        <p:nvSpPr>
          <p:cNvPr id="10" name="Text Placeholder 9"/>
          <p:cNvSpPr>
            <a:spLocks noGrp="1"/>
          </p:cNvSpPr>
          <p:nvPr>
            <p:ph type="body" sz="quarter" idx="13" hasCustomPrompt="1"/>
          </p:nvPr>
        </p:nvSpPr>
        <p:spPr>
          <a:xfrm>
            <a:off x="98425" y="1409700"/>
            <a:ext cx="6667500" cy="469899"/>
          </a:xfrm>
          <a:solidFill>
            <a:srgbClr val="FBB040"/>
          </a:solidFill>
        </p:spPr>
        <p:txBody>
          <a:bodyPr lIns="306000" rIns="288000" anchor="ctr"/>
          <a:lstStyle>
            <a:lvl1pPr>
              <a:lnSpc>
                <a:spcPct val="100000"/>
              </a:lnSpc>
              <a:spcBef>
                <a:spcPts val="0"/>
              </a:spcBef>
              <a:tabLst/>
              <a:defRPr sz="1100" cap="all" spc="50" baseline="0">
                <a:solidFill>
                  <a:schemeClr val="tx2"/>
                </a:solidFill>
                <a:latin typeface="Calibri" panose="020F0502020204030204" pitchFamily="34" charset="0"/>
              </a:defRPr>
            </a:lvl1pPr>
          </a:lstStyle>
          <a:p>
            <a:pPr lvl="0"/>
            <a:r>
              <a:rPr lang="en-US" dirty="0"/>
              <a:t>Click to add page-section title</a:t>
            </a:r>
          </a:p>
        </p:txBody>
      </p:sp>
      <p:sp>
        <p:nvSpPr>
          <p:cNvPr id="4" name="Date Placeholder 3"/>
          <p:cNvSpPr>
            <a:spLocks noGrp="1"/>
          </p:cNvSpPr>
          <p:nvPr>
            <p:ph type="dt" sz="half" idx="10"/>
          </p:nvPr>
        </p:nvSpPr>
        <p:spPr>
          <a:xfrm>
            <a:off x="2900362" y="9526315"/>
            <a:ext cx="1057275" cy="226591"/>
          </a:xfrm>
          <a:prstGeom prst="rect">
            <a:avLst/>
          </a:prstGeom>
        </p:spPr>
        <p:txBody>
          <a:bodyPr/>
          <a:lstStyle>
            <a:lvl1pPr>
              <a:defRPr/>
            </a:lvl1pPr>
          </a:lstStyle>
          <a:p>
            <a:pPr>
              <a:defRPr/>
            </a:pPr>
            <a:fld id="{10E454F0-8894-4146-B0EF-D8DC70C4A635}" type="datetime6">
              <a:rPr lang="en-GB" smtClean="0"/>
              <a:t>November 17</a:t>
            </a:fld>
            <a:endParaRPr lang="en-US" dirty="0"/>
          </a:p>
        </p:txBody>
      </p:sp>
      <p:sp>
        <p:nvSpPr>
          <p:cNvPr id="5" name="Footer Placeholder 4"/>
          <p:cNvSpPr>
            <a:spLocks noGrp="1"/>
          </p:cNvSpPr>
          <p:nvPr>
            <p:ph type="ftr" sz="quarter" idx="11"/>
          </p:nvPr>
        </p:nvSpPr>
        <p:spPr>
          <a:xfrm>
            <a:off x="215899" y="9526315"/>
            <a:ext cx="5316495" cy="226591"/>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2DC9CB3-5084-4464-9B13-208619317ABC}" type="slidenum">
              <a:rPr lang="en-US"/>
              <a:pPr>
                <a:defRPr/>
              </a:pPr>
              <a:t>‹#›</a:t>
            </a:fld>
            <a:endParaRPr lang="en-US" dirty="0"/>
          </a:p>
        </p:txBody>
      </p:sp>
      <p:sp>
        <p:nvSpPr>
          <p:cNvPr id="7" name="Title 6"/>
          <p:cNvSpPr>
            <a:spLocks noGrp="1"/>
          </p:cNvSpPr>
          <p:nvPr>
            <p:ph type="title"/>
          </p:nvPr>
        </p:nvSpPr>
        <p:spPr/>
        <p:txBody>
          <a:bodyPr/>
          <a:lstStyle/>
          <a:p>
            <a:r>
              <a:rPr lang="en-US" dirty="0"/>
              <a:t>Click to edit Master title style</a:t>
            </a:r>
            <a:endParaRPr lang="en-GB" dirty="0"/>
          </a:p>
        </p:txBody>
      </p:sp>
      <p:sp>
        <p:nvSpPr>
          <p:cNvPr id="11" name="Right Triangle 10"/>
          <p:cNvSpPr/>
          <p:nvPr userDrawn="1"/>
        </p:nvSpPr>
        <p:spPr>
          <a:xfrm rot="10800000">
            <a:off x="6616699" y="1409700"/>
            <a:ext cx="165100" cy="19840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9039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Top">
    <p:spTree>
      <p:nvGrpSpPr>
        <p:cNvPr id="1" name=""/>
        <p:cNvGrpSpPr/>
        <p:nvPr/>
      </p:nvGrpSpPr>
      <p:grpSpPr>
        <a:xfrm>
          <a:off x="0" y="0"/>
          <a:ext cx="0" cy="0"/>
          <a:chOff x="0" y="0"/>
          <a:chExt cx="0" cy="0"/>
        </a:xfrm>
      </p:grpSpPr>
      <p:sp>
        <p:nvSpPr>
          <p:cNvPr id="10" name="Text Placeholder 9"/>
          <p:cNvSpPr>
            <a:spLocks noGrp="1"/>
          </p:cNvSpPr>
          <p:nvPr>
            <p:ph type="body" sz="quarter" idx="13" hasCustomPrompt="1"/>
          </p:nvPr>
        </p:nvSpPr>
        <p:spPr>
          <a:xfrm>
            <a:off x="98425" y="1409700"/>
            <a:ext cx="6667500" cy="469899"/>
          </a:xfrm>
          <a:solidFill>
            <a:srgbClr val="FBB040"/>
          </a:solidFill>
        </p:spPr>
        <p:txBody>
          <a:bodyPr lIns="306000" rIns="288000" anchor="ctr"/>
          <a:lstStyle>
            <a:lvl1pPr>
              <a:lnSpc>
                <a:spcPct val="100000"/>
              </a:lnSpc>
              <a:spcBef>
                <a:spcPts val="0"/>
              </a:spcBef>
              <a:tabLst/>
              <a:defRPr sz="1100" cap="all" spc="50" baseline="0">
                <a:solidFill>
                  <a:schemeClr val="tx2"/>
                </a:solidFill>
              </a:defRPr>
            </a:lvl1pPr>
          </a:lstStyle>
          <a:p>
            <a:pPr lvl="0"/>
            <a:r>
              <a:rPr lang="en-US" dirty="0"/>
              <a:t>Click to add page-section title</a:t>
            </a:r>
          </a:p>
        </p:txBody>
      </p:sp>
      <p:sp>
        <p:nvSpPr>
          <p:cNvPr id="8" name="Text Placeholder 9"/>
          <p:cNvSpPr>
            <a:spLocks noGrp="1"/>
          </p:cNvSpPr>
          <p:nvPr>
            <p:ph type="body" sz="quarter" idx="14" hasCustomPrompt="1"/>
          </p:nvPr>
        </p:nvSpPr>
        <p:spPr>
          <a:xfrm>
            <a:off x="98425" y="5316368"/>
            <a:ext cx="6667500" cy="469899"/>
          </a:xfrm>
          <a:solidFill>
            <a:schemeClr val="bg1">
              <a:lumMod val="85000"/>
            </a:schemeClr>
          </a:solidFill>
          <a:ln w="9525">
            <a:noFill/>
            <a:miter lim="800000"/>
            <a:headEnd/>
            <a:tailEnd/>
          </a:ln>
        </p:spPr>
        <p:txBody>
          <a:bodyPr vert="horz" wrap="square" lIns="306000" tIns="0" rIns="288000" bIns="0" numCol="1" anchor="ctr" anchorCtr="0" compatLnSpc="1">
            <a:prstTxWarp prst="textNoShape">
              <a:avLst/>
            </a:prstTxWarp>
          </a:bodyPr>
          <a:lstStyle>
            <a:lvl1pPr>
              <a:defRPr lang="en-US" sz="1100" cap="all" spc="50" baseline="0" dirty="0" smtClean="0">
                <a:solidFill>
                  <a:schemeClr val="tx2"/>
                </a:solidFill>
              </a:defRPr>
            </a:lvl1pPr>
          </a:lstStyle>
          <a:p>
            <a:pPr lvl="0">
              <a:lnSpc>
                <a:spcPct val="100000"/>
              </a:lnSpc>
              <a:spcBef>
                <a:spcPts val="0"/>
              </a:spcBef>
              <a:tabLst/>
            </a:pPr>
            <a:r>
              <a:rPr lang="en-US" dirty="0"/>
              <a:t>Click to add page-section title</a:t>
            </a:r>
          </a:p>
        </p:txBody>
      </p:sp>
      <p:sp>
        <p:nvSpPr>
          <p:cNvPr id="3" name="Content Placeholder 2"/>
          <p:cNvSpPr>
            <a:spLocks noGrp="1"/>
          </p:cNvSpPr>
          <p:nvPr>
            <p:ph idx="1"/>
          </p:nvPr>
        </p:nvSpPr>
        <p:spPr>
          <a:xfrm>
            <a:off x="322263" y="1981200"/>
            <a:ext cx="6192838" cy="3244850"/>
          </a:xfrm>
        </p:spPr>
        <p:txBody>
          <a:bodyPr>
            <a:normAutofit/>
          </a:bodyPr>
          <a:lstStyle>
            <a:lvl1pPr>
              <a:defRPr sz="1100"/>
            </a:lvl1pPr>
            <a:lvl2pPr>
              <a:defRPr sz="1050"/>
            </a:lvl2pPr>
            <a:lvl3pPr>
              <a:lnSpc>
                <a:spcPct val="100000"/>
              </a:lnSpc>
              <a:spcBef>
                <a:spcPts val="900"/>
              </a:spcBef>
              <a:defRPr sz="10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2900362" y="9526315"/>
            <a:ext cx="1057275" cy="226591"/>
          </a:xfrm>
          <a:prstGeom prst="rect">
            <a:avLst/>
          </a:prstGeom>
        </p:spPr>
        <p:txBody>
          <a:bodyPr/>
          <a:lstStyle>
            <a:lvl1pPr>
              <a:defRPr/>
            </a:lvl1pPr>
          </a:lstStyle>
          <a:p>
            <a:pPr>
              <a:defRPr/>
            </a:pPr>
            <a:fld id="{10E454F0-8894-4146-B0EF-D8DC70C4A635}" type="datetime6">
              <a:rPr lang="en-GB" smtClean="0"/>
              <a:t>November 17</a:t>
            </a:fld>
            <a:endParaRPr lang="en-US" dirty="0"/>
          </a:p>
        </p:txBody>
      </p:sp>
      <p:sp>
        <p:nvSpPr>
          <p:cNvPr id="5" name="Footer Placeholder 4"/>
          <p:cNvSpPr>
            <a:spLocks noGrp="1"/>
          </p:cNvSpPr>
          <p:nvPr>
            <p:ph type="ftr" sz="quarter" idx="11"/>
          </p:nvPr>
        </p:nvSpPr>
        <p:spPr>
          <a:xfrm>
            <a:off x="215899" y="9526315"/>
            <a:ext cx="5316495" cy="226591"/>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2DC9CB3-5084-4464-9B13-208619317ABC}" type="slidenum">
              <a:rPr lang="en-US"/>
              <a:pPr>
                <a:defRPr/>
              </a:pPr>
              <a:t>‹#›</a:t>
            </a:fld>
            <a:endParaRPr lang="en-US" dirty="0"/>
          </a:p>
        </p:txBody>
      </p:sp>
      <p:sp>
        <p:nvSpPr>
          <p:cNvPr id="7" name="Title 6"/>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endParaRPr lang="en-GB" dirty="0"/>
          </a:p>
        </p:txBody>
      </p:sp>
      <p:sp>
        <p:nvSpPr>
          <p:cNvPr id="9" name="Right Triangle 8"/>
          <p:cNvSpPr/>
          <p:nvPr userDrawn="1"/>
        </p:nvSpPr>
        <p:spPr>
          <a:xfrm rot="10800000">
            <a:off x="6616699" y="1409700"/>
            <a:ext cx="165100" cy="19840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8851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eft">
    <p:spTree>
      <p:nvGrpSpPr>
        <p:cNvPr id="1" name=""/>
        <p:cNvGrpSpPr/>
        <p:nvPr/>
      </p:nvGrpSpPr>
      <p:grpSpPr>
        <a:xfrm>
          <a:off x="0" y="0"/>
          <a:ext cx="0" cy="0"/>
          <a:chOff x="0" y="0"/>
          <a:chExt cx="0" cy="0"/>
        </a:xfrm>
      </p:grpSpPr>
      <p:sp>
        <p:nvSpPr>
          <p:cNvPr id="10" name="Text Placeholder 9"/>
          <p:cNvSpPr>
            <a:spLocks noGrp="1"/>
          </p:cNvSpPr>
          <p:nvPr>
            <p:ph type="body" sz="quarter" idx="13" hasCustomPrompt="1"/>
          </p:nvPr>
        </p:nvSpPr>
        <p:spPr>
          <a:xfrm>
            <a:off x="98425" y="1409700"/>
            <a:ext cx="6667500" cy="469899"/>
          </a:xfrm>
          <a:solidFill>
            <a:schemeClr val="accent2"/>
          </a:solidFill>
        </p:spPr>
        <p:txBody>
          <a:bodyPr lIns="306000" rIns="288000" anchor="ctr"/>
          <a:lstStyle>
            <a:lvl1pPr>
              <a:lnSpc>
                <a:spcPct val="100000"/>
              </a:lnSpc>
              <a:spcBef>
                <a:spcPts val="0"/>
              </a:spcBef>
              <a:tabLst/>
              <a:defRPr sz="1100" cap="all" spc="50" baseline="0">
                <a:solidFill>
                  <a:schemeClr val="tx2"/>
                </a:solidFill>
              </a:defRPr>
            </a:lvl1pPr>
          </a:lstStyle>
          <a:p>
            <a:pPr lvl="0"/>
            <a:r>
              <a:rPr lang="en-US" dirty="0"/>
              <a:t>Click to add page-section title</a:t>
            </a:r>
          </a:p>
        </p:txBody>
      </p:sp>
      <p:sp>
        <p:nvSpPr>
          <p:cNvPr id="3" name="Content Placeholder 2"/>
          <p:cNvSpPr>
            <a:spLocks noGrp="1"/>
          </p:cNvSpPr>
          <p:nvPr>
            <p:ph idx="1"/>
          </p:nvPr>
        </p:nvSpPr>
        <p:spPr>
          <a:xfrm>
            <a:off x="322263" y="1981200"/>
            <a:ext cx="2979737" cy="7385050"/>
          </a:xfrm>
        </p:spPr>
        <p:txBody>
          <a:bodyPr>
            <a:normAutofit/>
          </a:bodyPr>
          <a:lstStyle>
            <a:lvl1pPr>
              <a:defRPr sz="1100"/>
            </a:lvl1pPr>
            <a:lvl2pPr>
              <a:defRPr sz="1050"/>
            </a:lvl2pPr>
            <a:lvl3pPr>
              <a:lnSpc>
                <a:spcPct val="100000"/>
              </a:lnSpc>
              <a:spcBef>
                <a:spcPts val="900"/>
              </a:spcBef>
              <a:defRPr sz="10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2900362" y="9526315"/>
            <a:ext cx="1057275" cy="226591"/>
          </a:xfrm>
          <a:prstGeom prst="rect">
            <a:avLst/>
          </a:prstGeom>
        </p:spPr>
        <p:txBody>
          <a:bodyPr/>
          <a:lstStyle>
            <a:lvl1pPr>
              <a:defRPr/>
            </a:lvl1pPr>
          </a:lstStyle>
          <a:p>
            <a:pPr>
              <a:defRPr/>
            </a:pPr>
            <a:fld id="{10E454F0-8894-4146-B0EF-D8DC70C4A635}" type="datetime6">
              <a:rPr lang="en-GB" smtClean="0"/>
              <a:t>November 17</a:t>
            </a:fld>
            <a:endParaRPr lang="en-US" dirty="0"/>
          </a:p>
        </p:txBody>
      </p:sp>
      <p:sp>
        <p:nvSpPr>
          <p:cNvPr id="5" name="Footer Placeholder 4"/>
          <p:cNvSpPr>
            <a:spLocks noGrp="1"/>
          </p:cNvSpPr>
          <p:nvPr>
            <p:ph type="ftr" sz="quarter" idx="11"/>
          </p:nvPr>
        </p:nvSpPr>
        <p:spPr>
          <a:xfrm>
            <a:off x="215899" y="9526315"/>
            <a:ext cx="5316495" cy="226591"/>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2DC9CB3-5084-4464-9B13-208619317ABC}" type="slidenum">
              <a:rPr lang="en-US"/>
              <a:pPr>
                <a:defRPr/>
              </a:pPr>
              <a:t>‹#›</a:t>
            </a:fld>
            <a:endParaRPr lang="en-US" dirty="0"/>
          </a:p>
        </p:txBody>
      </p:sp>
      <p:sp>
        <p:nvSpPr>
          <p:cNvPr id="7" name="Title 6"/>
          <p:cNvSpPr>
            <a:spLocks noGrp="1"/>
          </p:cNvSpPr>
          <p:nvPr>
            <p:ph type="title"/>
          </p:nvPr>
        </p:nvSpPr>
        <p:spPr/>
        <p:txBody>
          <a:bodyPr/>
          <a:lstStyle/>
          <a:p>
            <a:r>
              <a:rPr lang="en-US"/>
              <a:t>Click to edit Master title style</a:t>
            </a:r>
            <a:endParaRPr lang="en-GB"/>
          </a:p>
        </p:txBody>
      </p:sp>
      <p:sp>
        <p:nvSpPr>
          <p:cNvPr id="8" name="Right Triangle 7"/>
          <p:cNvSpPr/>
          <p:nvPr userDrawn="1"/>
        </p:nvSpPr>
        <p:spPr>
          <a:xfrm rot="10800000">
            <a:off x="6616699" y="1409700"/>
            <a:ext cx="165100" cy="19840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5538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Right">
    <p:spTree>
      <p:nvGrpSpPr>
        <p:cNvPr id="1" name=""/>
        <p:cNvGrpSpPr/>
        <p:nvPr/>
      </p:nvGrpSpPr>
      <p:grpSpPr>
        <a:xfrm>
          <a:off x="0" y="0"/>
          <a:ext cx="0" cy="0"/>
          <a:chOff x="0" y="0"/>
          <a:chExt cx="0" cy="0"/>
        </a:xfrm>
      </p:grpSpPr>
      <p:sp>
        <p:nvSpPr>
          <p:cNvPr id="10" name="Text Placeholder 9"/>
          <p:cNvSpPr>
            <a:spLocks noGrp="1"/>
          </p:cNvSpPr>
          <p:nvPr>
            <p:ph type="body" sz="quarter" idx="13" hasCustomPrompt="1"/>
          </p:nvPr>
        </p:nvSpPr>
        <p:spPr>
          <a:xfrm>
            <a:off x="98425" y="1409700"/>
            <a:ext cx="6667500" cy="469899"/>
          </a:xfrm>
          <a:solidFill>
            <a:schemeClr val="bg1">
              <a:lumMod val="85000"/>
            </a:schemeClr>
          </a:solidFill>
        </p:spPr>
        <p:txBody>
          <a:bodyPr lIns="306000" rIns="288000" anchor="ctr"/>
          <a:lstStyle>
            <a:lvl1pPr>
              <a:lnSpc>
                <a:spcPct val="100000"/>
              </a:lnSpc>
              <a:spcBef>
                <a:spcPts val="0"/>
              </a:spcBef>
              <a:tabLst/>
              <a:defRPr sz="1100" cap="all" spc="50" baseline="0">
                <a:solidFill>
                  <a:schemeClr val="tx2"/>
                </a:solidFill>
              </a:defRPr>
            </a:lvl1pPr>
          </a:lstStyle>
          <a:p>
            <a:pPr lvl="0"/>
            <a:r>
              <a:rPr lang="en-US" dirty="0"/>
              <a:t>Click to add page-section title</a:t>
            </a:r>
          </a:p>
        </p:txBody>
      </p:sp>
      <p:sp>
        <p:nvSpPr>
          <p:cNvPr id="3" name="Content Placeholder 2"/>
          <p:cNvSpPr>
            <a:spLocks noGrp="1"/>
          </p:cNvSpPr>
          <p:nvPr>
            <p:ph idx="1"/>
          </p:nvPr>
        </p:nvSpPr>
        <p:spPr>
          <a:xfrm>
            <a:off x="3559176" y="1981200"/>
            <a:ext cx="2979737" cy="7385050"/>
          </a:xfrm>
        </p:spPr>
        <p:txBody>
          <a:bodyPr>
            <a:normAutofit/>
          </a:bodyPr>
          <a:lstStyle>
            <a:lvl1pPr>
              <a:defRPr sz="1100"/>
            </a:lvl1pPr>
            <a:lvl2pPr>
              <a:defRPr sz="1050"/>
            </a:lvl2pPr>
            <a:lvl3pPr>
              <a:lnSpc>
                <a:spcPct val="100000"/>
              </a:lnSpc>
              <a:spcBef>
                <a:spcPts val="900"/>
              </a:spcBef>
              <a:defRPr sz="10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2900362" y="9526315"/>
            <a:ext cx="1057275" cy="226591"/>
          </a:xfrm>
          <a:prstGeom prst="rect">
            <a:avLst/>
          </a:prstGeom>
        </p:spPr>
        <p:txBody>
          <a:bodyPr/>
          <a:lstStyle>
            <a:lvl1pPr>
              <a:defRPr/>
            </a:lvl1pPr>
          </a:lstStyle>
          <a:p>
            <a:pPr>
              <a:defRPr/>
            </a:pPr>
            <a:fld id="{10E454F0-8894-4146-B0EF-D8DC70C4A635}" type="datetime6">
              <a:rPr lang="en-GB" smtClean="0"/>
              <a:t>November 17</a:t>
            </a:fld>
            <a:endParaRPr lang="en-US" dirty="0"/>
          </a:p>
        </p:txBody>
      </p:sp>
      <p:sp>
        <p:nvSpPr>
          <p:cNvPr id="5" name="Footer Placeholder 4"/>
          <p:cNvSpPr>
            <a:spLocks noGrp="1"/>
          </p:cNvSpPr>
          <p:nvPr>
            <p:ph type="ftr" sz="quarter" idx="11"/>
          </p:nvPr>
        </p:nvSpPr>
        <p:spPr>
          <a:xfrm>
            <a:off x="215899" y="9526315"/>
            <a:ext cx="5316495" cy="226591"/>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2DC9CB3-5084-4464-9B13-208619317ABC}" type="slidenum">
              <a:rPr lang="en-US"/>
              <a:pPr>
                <a:defRPr/>
              </a:pPr>
              <a:t>‹#›</a:t>
            </a:fld>
            <a:endParaRPr lang="en-US" dirty="0"/>
          </a:p>
        </p:txBody>
      </p:sp>
      <p:sp>
        <p:nvSpPr>
          <p:cNvPr id="7" name="Title 6"/>
          <p:cNvSpPr>
            <a:spLocks noGrp="1"/>
          </p:cNvSpPr>
          <p:nvPr>
            <p:ph type="title"/>
          </p:nvPr>
        </p:nvSpPr>
        <p:spPr/>
        <p:txBody>
          <a:bodyPr/>
          <a:lstStyle/>
          <a:p>
            <a:r>
              <a:rPr lang="en-US"/>
              <a:t>Click to edit Master title style</a:t>
            </a:r>
            <a:endParaRPr lang="en-GB"/>
          </a:p>
        </p:txBody>
      </p:sp>
      <p:sp>
        <p:nvSpPr>
          <p:cNvPr id="8" name="Right Triangle 7"/>
          <p:cNvSpPr/>
          <p:nvPr userDrawn="1"/>
        </p:nvSpPr>
        <p:spPr>
          <a:xfrm rot="10800000">
            <a:off x="6616699" y="1409700"/>
            <a:ext cx="165100" cy="19840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917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Copy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263" y="1574800"/>
            <a:ext cx="6192838" cy="7791450"/>
          </a:xfrm>
        </p:spPr>
        <p:txBody>
          <a:bodyPr>
            <a:normAutofit/>
          </a:bodyPr>
          <a:lstStyle>
            <a:lvl1pPr>
              <a:defRPr sz="1100"/>
            </a:lvl1pPr>
            <a:lvl2pPr>
              <a:defRPr sz="1050"/>
            </a:lvl2pPr>
            <a:lvl3pPr>
              <a:lnSpc>
                <a:spcPct val="100000"/>
              </a:lnSpc>
              <a:spcBef>
                <a:spcPts val="900"/>
              </a:spcBef>
              <a:defRPr sz="10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2900362" y="9526315"/>
            <a:ext cx="1057275" cy="226591"/>
          </a:xfrm>
          <a:prstGeom prst="rect">
            <a:avLst/>
          </a:prstGeom>
        </p:spPr>
        <p:txBody>
          <a:bodyPr/>
          <a:lstStyle>
            <a:lvl1pPr>
              <a:defRPr/>
            </a:lvl1pPr>
          </a:lstStyle>
          <a:p>
            <a:pPr>
              <a:defRPr/>
            </a:pPr>
            <a:fld id="{10E454F0-8894-4146-B0EF-D8DC70C4A635}" type="datetime6">
              <a:rPr lang="en-GB" smtClean="0"/>
              <a:t>November 17</a:t>
            </a:fld>
            <a:endParaRPr lang="en-US" dirty="0"/>
          </a:p>
        </p:txBody>
      </p:sp>
      <p:sp>
        <p:nvSpPr>
          <p:cNvPr id="5" name="Footer Placeholder 4"/>
          <p:cNvSpPr>
            <a:spLocks noGrp="1"/>
          </p:cNvSpPr>
          <p:nvPr>
            <p:ph type="ftr" sz="quarter" idx="11"/>
          </p:nvPr>
        </p:nvSpPr>
        <p:spPr>
          <a:xfrm>
            <a:off x="215899" y="9526315"/>
            <a:ext cx="5316495" cy="226591"/>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2DC9CB3-5084-4464-9B13-208619317ABC}" type="slidenum">
              <a:rPr lang="en-US"/>
              <a:pPr>
                <a:defRPr/>
              </a:pPr>
              <a:t>‹#›</a:t>
            </a:fld>
            <a:endParaRPr lang="en-US" dirty="0"/>
          </a:p>
        </p:txBody>
      </p:sp>
      <p:sp>
        <p:nvSpPr>
          <p:cNvPr id="7" name="Title 6"/>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793725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2900362" y="9526315"/>
            <a:ext cx="1057275" cy="226591"/>
          </a:xfrm>
          <a:prstGeom prst="rect">
            <a:avLst/>
          </a:prstGeom>
        </p:spPr>
        <p:txBody>
          <a:bodyPr/>
          <a:lstStyle>
            <a:lvl1pPr>
              <a:defRPr/>
            </a:lvl1pPr>
          </a:lstStyle>
          <a:p>
            <a:pPr>
              <a:defRPr/>
            </a:pPr>
            <a:fld id="{528AE2E6-E389-4589-AFCC-E86B227823A1}" type="datetime6">
              <a:rPr lang="en-GB" smtClean="0"/>
              <a:t>November 17</a:t>
            </a:fld>
            <a:endParaRPr lang="en-US" dirty="0"/>
          </a:p>
        </p:txBody>
      </p:sp>
      <p:sp>
        <p:nvSpPr>
          <p:cNvPr id="3" name="Footer Placeholder 4"/>
          <p:cNvSpPr>
            <a:spLocks noGrp="1"/>
          </p:cNvSpPr>
          <p:nvPr>
            <p:ph type="ftr" sz="quarter" idx="11"/>
          </p:nvPr>
        </p:nvSpPr>
        <p:spPr>
          <a:xfrm>
            <a:off x="215899" y="9526315"/>
            <a:ext cx="5316495" cy="226591"/>
          </a:xfrm>
          <a:prstGeom prst="rect">
            <a:avLst/>
          </a:prstGeom>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8AAEE86-90E0-4FC2-8ACD-02FA78D7FB4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1"/>
          <p:cNvSpPr txBox="1">
            <a:spLocks/>
          </p:cNvSpPr>
          <p:nvPr/>
        </p:nvSpPr>
        <p:spPr>
          <a:xfrm>
            <a:off x="77433" y="109720"/>
            <a:ext cx="6704365" cy="954725"/>
          </a:xfrm>
          <a:prstGeom prst="rect">
            <a:avLst/>
          </a:prstGeom>
          <a:solidFill>
            <a:schemeClr val="accent2"/>
          </a:solidFill>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endParaRPr lang="en-US" dirty="0"/>
          </a:p>
        </p:txBody>
      </p:sp>
      <p:sp>
        <p:nvSpPr>
          <p:cNvPr id="43" name="Right Triangle 42"/>
          <p:cNvSpPr/>
          <p:nvPr userDrawn="1"/>
        </p:nvSpPr>
        <p:spPr>
          <a:xfrm rot="10800000">
            <a:off x="6326409" y="101943"/>
            <a:ext cx="455391" cy="396816"/>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7" name="Text Placeholder 2"/>
          <p:cNvSpPr>
            <a:spLocks noGrp="1"/>
          </p:cNvSpPr>
          <p:nvPr userDrawn="1">
            <p:ph type="body" idx="1"/>
          </p:nvPr>
        </p:nvSpPr>
        <p:spPr bwMode="auto">
          <a:xfrm>
            <a:off x="322263" y="1651000"/>
            <a:ext cx="6192837" cy="75882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userDrawn="1">
            <p:ph type="sldNum" sz="quarter" idx="4"/>
          </p:nvPr>
        </p:nvSpPr>
        <p:spPr>
          <a:xfrm>
            <a:off x="2982612" y="9653098"/>
            <a:ext cx="830992" cy="226591"/>
          </a:xfrm>
          <a:prstGeom prst="rect">
            <a:avLst/>
          </a:prstGeom>
        </p:spPr>
        <p:txBody>
          <a:bodyPr vert="horz" lIns="91440" tIns="36000" rIns="91440" bIns="36000" rtlCol="0" anchor="ctr">
            <a:spAutoFit/>
          </a:bodyPr>
          <a:lstStyle>
            <a:lvl1pPr algn="ctr" fontAlgn="auto">
              <a:spcBef>
                <a:spcPts val="0"/>
              </a:spcBef>
              <a:spcAft>
                <a:spcPts val="0"/>
              </a:spcAft>
              <a:defRPr sz="1000" smtClean="0">
                <a:solidFill>
                  <a:schemeClr val="accent2">
                    <a:lumMod val="50000"/>
                  </a:schemeClr>
                </a:solidFill>
                <a:latin typeface="Arial" panose="020B0604020202020204" pitchFamily="34" charset="0"/>
                <a:cs typeface="Arial" panose="020B0604020202020204" pitchFamily="34" charset="0"/>
              </a:defRPr>
            </a:lvl1pPr>
          </a:lstStyle>
          <a:p>
            <a:pPr>
              <a:defRPr/>
            </a:pPr>
            <a:fld id="{7904E2F8-F9B9-4E46-B201-39BD94D341F0}" type="slidenum">
              <a:rPr lang="en-US" smtClean="0"/>
              <a:pPr>
                <a:defRPr/>
              </a:pPr>
              <a:t>‹#›</a:t>
            </a:fld>
            <a:endParaRPr lang="en-US" dirty="0"/>
          </a:p>
        </p:txBody>
      </p:sp>
      <p:sp>
        <p:nvSpPr>
          <p:cNvPr id="2" name="Title Placeholder 1"/>
          <p:cNvSpPr>
            <a:spLocks noGrp="1"/>
          </p:cNvSpPr>
          <p:nvPr userDrawn="1">
            <p:ph type="title"/>
          </p:nvPr>
        </p:nvSpPr>
        <p:spPr>
          <a:xfrm>
            <a:off x="990600" y="109720"/>
            <a:ext cx="4724400" cy="954726"/>
          </a:xfrm>
          <a:prstGeom prst="rect">
            <a:avLst/>
          </a:prstGeom>
        </p:spPr>
        <p:txBody>
          <a:bodyPr vert="horz" lIns="91440" tIns="45720" rIns="91440" bIns="45720" rtlCol="0" anchor="ctr">
            <a:noAutofit/>
          </a:bodyPr>
          <a:lstStyle/>
          <a:p>
            <a:r>
              <a:rPr lang="en-US" dirty="0"/>
              <a:t>Click to edit</a:t>
            </a:r>
            <a:br>
              <a:rPr lang="en-US" dirty="0"/>
            </a:br>
            <a:r>
              <a:rPr lang="en-US" dirty="0"/>
              <a:t>Master title style</a:t>
            </a:r>
            <a:endParaRPr lang="en-GB" dirty="0"/>
          </a:p>
        </p:txBody>
      </p:sp>
      <p:grpSp>
        <p:nvGrpSpPr>
          <p:cNvPr id="25" name="Group 2"/>
          <p:cNvGrpSpPr>
            <a:grpSpLocks noChangeAspect="1"/>
          </p:cNvGrpSpPr>
          <p:nvPr userDrawn="1"/>
        </p:nvGrpSpPr>
        <p:grpSpPr bwMode="auto">
          <a:xfrm>
            <a:off x="29508" y="9465015"/>
            <a:ext cx="414512" cy="414674"/>
            <a:chOff x="1352" y="681"/>
            <a:chExt cx="3519" cy="3153"/>
          </a:xfrm>
        </p:grpSpPr>
        <p:sp>
          <p:nvSpPr>
            <p:cNvPr id="26" name="Freeform 3"/>
            <p:cNvSpPr>
              <a:spLocks noChangeAspect="1"/>
            </p:cNvSpPr>
            <p:nvPr/>
          </p:nvSpPr>
          <p:spPr bwMode="auto">
            <a:xfrm>
              <a:off x="1352" y="681"/>
              <a:ext cx="3519" cy="3153"/>
            </a:xfrm>
            <a:custGeom>
              <a:avLst/>
              <a:gdLst>
                <a:gd name="T0" fmla="*/ 0 w 3862"/>
                <a:gd name="T1" fmla="*/ 3449 h 3449"/>
                <a:gd name="T2" fmla="*/ 0 w 3862"/>
                <a:gd name="T3" fmla="*/ 3449 h 3449"/>
                <a:gd name="T4" fmla="*/ 0 w 3862"/>
                <a:gd name="T5" fmla="*/ 0 h 3449"/>
                <a:gd name="T6" fmla="*/ 3696 w 3862"/>
                <a:gd name="T7" fmla="*/ 0 h 3449"/>
                <a:gd name="T8" fmla="*/ 3327 w 3862"/>
                <a:gd name="T9" fmla="*/ 3449 h 3449"/>
                <a:gd name="T10" fmla="*/ 0 w 3862"/>
                <a:gd name="T11" fmla="*/ 3449 h 3449"/>
              </a:gdLst>
              <a:ahLst/>
              <a:cxnLst>
                <a:cxn ang="0">
                  <a:pos x="T0" y="T1"/>
                </a:cxn>
                <a:cxn ang="0">
                  <a:pos x="T2" y="T3"/>
                </a:cxn>
                <a:cxn ang="0">
                  <a:pos x="T4" y="T5"/>
                </a:cxn>
                <a:cxn ang="0">
                  <a:pos x="T6" y="T7"/>
                </a:cxn>
                <a:cxn ang="0">
                  <a:pos x="T8" y="T9"/>
                </a:cxn>
                <a:cxn ang="0">
                  <a:pos x="T10" y="T11"/>
                </a:cxn>
              </a:cxnLst>
              <a:rect l="0" t="0" r="r" b="b"/>
              <a:pathLst>
                <a:path w="3862" h="3449">
                  <a:moveTo>
                    <a:pt x="0" y="3449"/>
                  </a:moveTo>
                  <a:lnTo>
                    <a:pt x="0" y="3449"/>
                  </a:lnTo>
                  <a:lnTo>
                    <a:pt x="0" y="0"/>
                  </a:lnTo>
                  <a:lnTo>
                    <a:pt x="3696" y="0"/>
                  </a:lnTo>
                  <a:cubicBezTo>
                    <a:pt x="3862" y="1150"/>
                    <a:pt x="3797" y="2241"/>
                    <a:pt x="3327" y="3449"/>
                  </a:cubicBezTo>
                  <a:lnTo>
                    <a:pt x="0" y="3449"/>
                  </a:lnTo>
                  <a:close/>
                </a:path>
              </a:pathLst>
            </a:custGeom>
            <a:solidFill>
              <a:srgbClr val="009D9C"/>
            </a:solidFill>
            <a:ln>
              <a:noFill/>
            </a:ln>
            <a:extLst/>
          </p:spPr>
          <p:txBody>
            <a:bodyPr/>
            <a:lstStyle/>
            <a:p>
              <a:pPr fontAlgn="auto">
                <a:spcBef>
                  <a:spcPts val="0"/>
                </a:spcBef>
                <a:spcAft>
                  <a:spcPts val="0"/>
                </a:spcAft>
                <a:defRPr/>
              </a:pPr>
              <a:endParaRPr lang="en-US" dirty="0">
                <a:latin typeface="+mn-lt"/>
              </a:endParaRPr>
            </a:p>
          </p:txBody>
        </p:sp>
        <p:sp>
          <p:nvSpPr>
            <p:cNvPr id="44" name="Freeform 4"/>
            <p:cNvSpPr>
              <a:spLocks noChangeAspect="1"/>
            </p:cNvSpPr>
            <p:nvPr/>
          </p:nvSpPr>
          <p:spPr bwMode="auto">
            <a:xfrm>
              <a:off x="2708" y="1844"/>
              <a:ext cx="78" cy="52"/>
            </a:xfrm>
            <a:custGeom>
              <a:avLst/>
              <a:gdLst>
                <a:gd name="T0" fmla="*/ 16 w 81"/>
                <a:gd name="T1" fmla="*/ 40 h 66"/>
                <a:gd name="T2" fmla="*/ 16 w 81"/>
                <a:gd name="T3" fmla="*/ 40 h 66"/>
                <a:gd name="T4" fmla="*/ 0 w 81"/>
                <a:gd name="T5" fmla="*/ 54 h 66"/>
                <a:gd name="T6" fmla="*/ 79 w 81"/>
                <a:gd name="T7" fmla="*/ 22 h 66"/>
                <a:gd name="T8" fmla="*/ 81 w 81"/>
                <a:gd name="T9" fmla="*/ 0 h 66"/>
                <a:gd name="T10" fmla="*/ 16 w 81"/>
                <a:gd name="T11" fmla="*/ 40 h 66"/>
              </a:gdLst>
              <a:ahLst/>
              <a:cxnLst>
                <a:cxn ang="0">
                  <a:pos x="T0" y="T1"/>
                </a:cxn>
                <a:cxn ang="0">
                  <a:pos x="T2" y="T3"/>
                </a:cxn>
                <a:cxn ang="0">
                  <a:pos x="T4" y="T5"/>
                </a:cxn>
                <a:cxn ang="0">
                  <a:pos x="T6" y="T7"/>
                </a:cxn>
                <a:cxn ang="0">
                  <a:pos x="T8" y="T9"/>
                </a:cxn>
                <a:cxn ang="0">
                  <a:pos x="T10" y="T11"/>
                </a:cxn>
              </a:cxnLst>
              <a:rect l="0" t="0" r="r" b="b"/>
              <a:pathLst>
                <a:path w="81" h="66">
                  <a:moveTo>
                    <a:pt x="16" y="40"/>
                  </a:moveTo>
                  <a:lnTo>
                    <a:pt x="16" y="40"/>
                  </a:lnTo>
                  <a:lnTo>
                    <a:pt x="0" y="54"/>
                  </a:lnTo>
                  <a:cubicBezTo>
                    <a:pt x="35" y="66"/>
                    <a:pt x="72" y="42"/>
                    <a:pt x="79" y="22"/>
                  </a:cubicBezTo>
                  <a:lnTo>
                    <a:pt x="81" y="0"/>
                  </a:lnTo>
                  <a:cubicBezTo>
                    <a:pt x="54" y="6"/>
                    <a:pt x="27" y="19"/>
                    <a:pt x="16" y="40"/>
                  </a:cubicBezTo>
                  <a:close/>
                </a:path>
              </a:pathLst>
            </a:custGeom>
            <a:solidFill>
              <a:srgbClr val="2F469C"/>
            </a:solidFill>
            <a:ln>
              <a:noFill/>
            </a:ln>
            <a:extLst/>
          </p:spPr>
          <p:txBody>
            <a:bodyPr/>
            <a:lstStyle/>
            <a:p>
              <a:pPr fontAlgn="auto">
                <a:spcBef>
                  <a:spcPts val="0"/>
                </a:spcBef>
                <a:spcAft>
                  <a:spcPts val="0"/>
                </a:spcAft>
                <a:defRPr/>
              </a:pPr>
              <a:endParaRPr lang="en-US" dirty="0">
                <a:latin typeface="+mn-lt"/>
              </a:endParaRPr>
            </a:p>
          </p:txBody>
        </p:sp>
        <p:sp>
          <p:nvSpPr>
            <p:cNvPr id="45" name="Freeform 5"/>
            <p:cNvSpPr>
              <a:spLocks noChangeAspect="1"/>
            </p:cNvSpPr>
            <p:nvPr/>
          </p:nvSpPr>
          <p:spPr bwMode="auto">
            <a:xfrm>
              <a:off x="2868" y="1973"/>
              <a:ext cx="67" cy="52"/>
            </a:xfrm>
            <a:custGeom>
              <a:avLst/>
              <a:gdLst>
                <a:gd name="T0" fmla="*/ 27 w 81"/>
                <a:gd name="T1" fmla="*/ 1 h 63"/>
                <a:gd name="T2" fmla="*/ 27 w 81"/>
                <a:gd name="T3" fmla="*/ 1 h 63"/>
                <a:gd name="T4" fmla="*/ 0 w 81"/>
                <a:gd name="T5" fmla="*/ 0 h 63"/>
                <a:gd name="T6" fmla="*/ 33 w 81"/>
                <a:gd name="T7" fmla="*/ 58 h 63"/>
                <a:gd name="T8" fmla="*/ 53 w 81"/>
                <a:gd name="T9" fmla="*/ 63 h 63"/>
                <a:gd name="T10" fmla="*/ 27 w 81"/>
                <a:gd name="T11" fmla="*/ 1 h 63"/>
              </a:gdLst>
              <a:ahLst/>
              <a:cxnLst>
                <a:cxn ang="0">
                  <a:pos x="T0" y="T1"/>
                </a:cxn>
                <a:cxn ang="0">
                  <a:pos x="T2" y="T3"/>
                </a:cxn>
                <a:cxn ang="0">
                  <a:pos x="T4" y="T5"/>
                </a:cxn>
                <a:cxn ang="0">
                  <a:pos x="T6" y="T7"/>
                </a:cxn>
                <a:cxn ang="0">
                  <a:pos x="T8" y="T9"/>
                </a:cxn>
                <a:cxn ang="0">
                  <a:pos x="T10" y="T11"/>
                </a:cxn>
              </a:cxnLst>
              <a:rect l="0" t="0" r="r" b="b"/>
              <a:pathLst>
                <a:path w="81" h="63">
                  <a:moveTo>
                    <a:pt x="27" y="1"/>
                  </a:moveTo>
                  <a:lnTo>
                    <a:pt x="27" y="1"/>
                  </a:lnTo>
                  <a:lnTo>
                    <a:pt x="0" y="0"/>
                  </a:lnTo>
                  <a:cubicBezTo>
                    <a:pt x="0" y="24"/>
                    <a:pt x="8" y="43"/>
                    <a:pt x="33" y="58"/>
                  </a:cubicBezTo>
                  <a:lnTo>
                    <a:pt x="53" y="63"/>
                  </a:lnTo>
                  <a:cubicBezTo>
                    <a:pt x="81" y="39"/>
                    <a:pt x="44" y="15"/>
                    <a:pt x="27" y="1"/>
                  </a:cubicBezTo>
                  <a:close/>
                </a:path>
              </a:pathLst>
            </a:custGeom>
            <a:solidFill>
              <a:srgbClr val="2F469C"/>
            </a:solidFill>
            <a:ln>
              <a:noFill/>
            </a:ln>
            <a:extLst/>
          </p:spPr>
          <p:txBody>
            <a:bodyPr/>
            <a:lstStyle/>
            <a:p>
              <a:pPr fontAlgn="auto">
                <a:spcBef>
                  <a:spcPts val="0"/>
                </a:spcBef>
                <a:spcAft>
                  <a:spcPts val="0"/>
                </a:spcAft>
                <a:defRPr/>
              </a:pPr>
              <a:endParaRPr lang="en-US" dirty="0">
                <a:latin typeface="+mn-lt"/>
              </a:endParaRPr>
            </a:p>
          </p:txBody>
        </p:sp>
        <p:sp>
          <p:nvSpPr>
            <p:cNvPr id="46" name="Freeform 6"/>
            <p:cNvSpPr>
              <a:spLocks noChangeAspect="1"/>
            </p:cNvSpPr>
            <p:nvPr/>
          </p:nvSpPr>
          <p:spPr bwMode="auto">
            <a:xfrm>
              <a:off x="2620" y="1415"/>
              <a:ext cx="88" cy="72"/>
            </a:xfrm>
            <a:custGeom>
              <a:avLst/>
              <a:gdLst>
                <a:gd name="T0" fmla="*/ 20 w 96"/>
                <a:gd name="T1" fmla="*/ 50 h 79"/>
                <a:gd name="T2" fmla="*/ 20 w 96"/>
                <a:gd name="T3" fmla="*/ 50 h 79"/>
                <a:gd name="T4" fmla="*/ 0 w 96"/>
                <a:gd name="T5" fmla="*/ 64 h 79"/>
                <a:gd name="T6" fmla="*/ 89 w 96"/>
                <a:gd name="T7" fmla="*/ 27 h 79"/>
                <a:gd name="T8" fmla="*/ 96 w 96"/>
                <a:gd name="T9" fmla="*/ 0 h 79"/>
                <a:gd name="T10" fmla="*/ 20 w 96"/>
                <a:gd name="T11" fmla="*/ 50 h 79"/>
              </a:gdLst>
              <a:ahLst/>
              <a:cxnLst>
                <a:cxn ang="0">
                  <a:pos x="T0" y="T1"/>
                </a:cxn>
                <a:cxn ang="0">
                  <a:pos x="T2" y="T3"/>
                </a:cxn>
                <a:cxn ang="0">
                  <a:pos x="T4" y="T5"/>
                </a:cxn>
                <a:cxn ang="0">
                  <a:pos x="T6" y="T7"/>
                </a:cxn>
                <a:cxn ang="0">
                  <a:pos x="T8" y="T9"/>
                </a:cxn>
                <a:cxn ang="0">
                  <a:pos x="T10" y="T11"/>
                </a:cxn>
              </a:cxnLst>
              <a:rect l="0" t="0" r="r" b="b"/>
              <a:pathLst>
                <a:path w="96" h="79">
                  <a:moveTo>
                    <a:pt x="20" y="50"/>
                  </a:moveTo>
                  <a:lnTo>
                    <a:pt x="20" y="50"/>
                  </a:lnTo>
                  <a:lnTo>
                    <a:pt x="0" y="64"/>
                  </a:lnTo>
                  <a:cubicBezTo>
                    <a:pt x="41" y="79"/>
                    <a:pt x="75" y="57"/>
                    <a:pt x="89" y="27"/>
                  </a:cubicBezTo>
                  <a:lnTo>
                    <a:pt x="96" y="0"/>
                  </a:lnTo>
                  <a:cubicBezTo>
                    <a:pt x="63" y="8"/>
                    <a:pt x="38" y="8"/>
                    <a:pt x="20" y="50"/>
                  </a:cubicBezTo>
                  <a:close/>
                </a:path>
              </a:pathLst>
            </a:custGeom>
            <a:solidFill>
              <a:srgbClr val="2F469C"/>
            </a:solidFill>
            <a:ln>
              <a:noFill/>
            </a:ln>
            <a:extLst/>
          </p:spPr>
          <p:txBody>
            <a:bodyPr/>
            <a:lstStyle/>
            <a:p>
              <a:pPr fontAlgn="auto">
                <a:spcBef>
                  <a:spcPts val="0"/>
                </a:spcBef>
                <a:spcAft>
                  <a:spcPts val="0"/>
                </a:spcAft>
                <a:defRPr/>
              </a:pPr>
              <a:endParaRPr lang="en-US" dirty="0">
                <a:latin typeface="+mn-lt"/>
              </a:endParaRPr>
            </a:p>
          </p:txBody>
        </p:sp>
        <p:sp>
          <p:nvSpPr>
            <p:cNvPr id="47" name="Freeform 7"/>
            <p:cNvSpPr>
              <a:spLocks noChangeAspect="1"/>
            </p:cNvSpPr>
            <p:nvPr/>
          </p:nvSpPr>
          <p:spPr bwMode="auto">
            <a:xfrm>
              <a:off x="2568" y="1565"/>
              <a:ext cx="72" cy="72"/>
            </a:xfrm>
            <a:custGeom>
              <a:avLst/>
              <a:gdLst>
                <a:gd name="T0" fmla="*/ 77 w 77"/>
                <a:gd name="T1" fmla="*/ 22 h 77"/>
                <a:gd name="T2" fmla="*/ 77 w 77"/>
                <a:gd name="T3" fmla="*/ 22 h 77"/>
                <a:gd name="T4" fmla="*/ 71 w 77"/>
                <a:gd name="T5" fmla="*/ 0 h 77"/>
                <a:gd name="T6" fmla="*/ 0 w 77"/>
                <a:gd name="T7" fmla="*/ 44 h 77"/>
                <a:gd name="T8" fmla="*/ 0 w 77"/>
                <a:gd name="T9" fmla="*/ 62 h 77"/>
                <a:gd name="T10" fmla="*/ 77 w 77"/>
                <a:gd name="T11" fmla="*/ 22 h 77"/>
              </a:gdLst>
              <a:ahLst/>
              <a:cxnLst>
                <a:cxn ang="0">
                  <a:pos x="T0" y="T1"/>
                </a:cxn>
                <a:cxn ang="0">
                  <a:pos x="T2" y="T3"/>
                </a:cxn>
                <a:cxn ang="0">
                  <a:pos x="T4" y="T5"/>
                </a:cxn>
                <a:cxn ang="0">
                  <a:pos x="T6" y="T7"/>
                </a:cxn>
                <a:cxn ang="0">
                  <a:pos x="T8" y="T9"/>
                </a:cxn>
                <a:cxn ang="0">
                  <a:pos x="T10" y="T11"/>
                </a:cxn>
              </a:cxnLst>
              <a:rect l="0" t="0" r="r" b="b"/>
              <a:pathLst>
                <a:path w="77" h="77">
                  <a:moveTo>
                    <a:pt x="77" y="22"/>
                  </a:moveTo>
                  <a:lnTo>
                    <a:pt x="77" y="22"/>
                  </a:lnTo>
                  <a:lnTo>
                    <a:pt x="71" y="0"/>
                  </a:lnTo>
                  <a:cubicBezTo>
                    <a:pt x="38" y="7"/>
                    <a:pt x="14" y="19"/>
                    <a:pt x="0" y="44"/>
                  </a:cubicBezTo>
                  <a:lnTo>
                    <a:pt x="0" y="62"/>
                  </a:lnTo>
                  <a:cubicBezTo>
                    <a:pt x="42" y="77"/>
                    <a:pt x="64" y="40"/>
                    <a:pt x="77" y="22"/>
                  </a:cubicBezTo>
                  <a:close/>
                </a:path>
              </a:pathLst>
            </a:custGeom>
            <a:solidFill>
              <a:srgbClr val="2F469C"/>
            </a:solidFill>
            <a:ln>
              <a:noFill/>
            </a:ln>
            <a:extLst/>
          </p:spPr>
          <p:txBody>
            <a:bodyPr/>
            <a:lstStyle/>
            <a:p>
              <a:pPr fontAlgn="auto">
                <a:spcBef>
                  <a:spcPts val="0"/>
                </a:spcBef>
                <a:spcAft>
                  <a:spcPts val="0"/>
                </a:spcAft>
                <a:defRPr/>
              </a:pPr>
              <a:endParaRPr lang="en-US" dirty="0">
                <a:latin typeface="+mn-lt"/>
              </a:endParaRPr>
            </a:p>
          </p:txBody>
        </p:sp>
        <p:sp>
          <p:nvSpPr>
            <p:cNvPr id="48" name="Freeform 8"/>
            <p:cNvSpPr>
              <a:spLocks noChangeAspect="1"/>
            </p:cNvSpPr>
            <p:nvPr/>
          </p:nvSpPr>
          <p:spPr bwMode="auto">
            <a:xfrm>
              <a:off x="2547" y="1725"/>
              <a:ext cx="88" cy="62"/>
            </a:xfrm>
            <a:custGeom>
              <a:avLst/>
              <a:gdLst>
                <a:gd name="T0" fmla="*/ 0 w 90"/>
                <a:gd name="T1" fmla="*/ 52 h 74"/>
                <a:gd name="T2" fmla="*/ 0 w 90"/>
                <a:gd name="T3" fmla="*/ 52 h 74"/>
                <a:gd name="T4" fmla="*/ 14 w 90"/>
                <a:gd name="T5" fmla="*/ 60 h 74"/>
                <a:gd name="T6" fmla="*/ 73 w 90"/>
                <a:gd name="T7" fmla="*/ 23 h 74"/>
                <a:gd name="T8" fmla="*/ 90 w 90"/>
                <a:gd name="T9" fmla="*/ 8 h 74"/>
                <a:gd name="T10" fmla="*/ 0 w 90"/>
                <a:gd name="T11" fmla="*/ 52 h 74"/>
              </a:gdLst>
              <a:ahLst/>
              <a:cxnLst>
                <a:cxn ang="0">
                  <a:pos x="T0" y="T1"/>
                </a:cxn>
                <a:cxn ang="0">
                  <a:pos x="T2" y="T3"/>
                </a:cxn>
                <a:cxn ang="0">
                  <a:pos x="T4" y="T5"/>
                </a:cxn>
                <a:cxn ang="0">
                  <a:pos x="T6" y="T7"/>
                </a:cxn>
                <a:cxn ang="0">
                  <a:pos x="T8" y="T9"/>
                </a:cxn>
                <a:cxn ang="0">
                  <a:pos x="T10" y="T11"/>
                </a:cxn>
              </a:cxnLst>
              <a:rect l="0" t="0" r="r" b="b"/>
              <a:pathLst>
                <a:path w="90" h="74">
                  <a:moveTo>
                    <a:pt x="0" y="52"/>
                  </a:moveTo>
                  <a:lnTo>
                    <a:pt x="0" y="52"/>
                  </a:lnTo>
                  <a:lnTo>
                    <a:pt x="14" y="60"/>
                  </a:lnTo>
                  <a:cubicBezTo>
                    <a:pt x="59" y="74"/>
                    <a:pt x="62" y="38"/>
                    <a:pt x="73" y="23"/>
                  </a:cubicBezTo>
                  <a:lnTo>
                    <a:pt x="90" y="8"/>
                  </a:lnTo>
                  <a:cubicBezTo>
                    <a:pt x="48" y="0"/>
                    <a:pt x="11" y="31"/>
                    <a:pt x="0" y="52"/>
                  </a:cubicBezTo>
                  <a:close/>
                </a:path>
              </a:pathLst>
            </a:custGeom>
            <a:solidFill>
              <a:srgbClr val="2F469C"/>
            </a:solidFill>
            <a:ln>
              <a:noFill/>
            </a:ln>
            <a:extLst/>
          </p:spPr>
          <p:txBody>
            <a:bodyPr/>
            <a:lstStyle/>
            <a:p>
              <a:pPr fontAlgn="auto">
                <a:spcBef>
                  <a:spcPts val="0"/>
                </a:spcBef>
                <a:spcAft>
                  <a:spcPts val="0"/>
                </a:spcAft>
                <a:defRPr/>
              </a:pPr>
              <a:endParaRPr lang="en-US" dirty="0">
                <a:latin typeface="+mn-lt"/>
              </a:endParaRPr>
            </a:p>
          </p:txBody>
        </p:sp>
        <p:sp>
          <p:nvSpPr>
            <p:cNvPr id="49" name="Freeform 9"/>
            <p:cNvSpPr>
              <a:spLocks noChangeAspect="1"/>
            </p:cNvSpPr>
            <p:nvPr/>
          </p:nvSpPr>
          <p:spPr bwMode="auto">
            <a:xfrm>
              <a:off x="2775" y="1177"/>
              <a:ext cx="83" cy="72"/>
            </a:xfrm>
            <a:custGeom>
              <a:avLst/>
              <a:gdLst>
                <a:gd name="T0" fmla="*/ 16 w 88"/>
                <a:gd name="T1" fmla="*/ 4 h 72"/>
                <a:gd name="T2" fmla="*/ 16 w 88"/>
                <a:gd name="T3" fmla="*/ 4 h 72"/>
                <a:gd name="T4" fmla="*/ 0 w 88"/>
                <a:gd name="T5" fmla="*/ 12 h 72"/>
                <a:gd name="T6" fmla="*/ 86 w 88"/>
                <a:gd name="T7" fmla="*/ 49 h 72"/>
                <a:gd name="T8" fmla="*/ 88 w 88"/>
                <a:gd name="T9" fmla="*/ 22 h 72"/>
                <a:gd name="T10" fmla="*/ 16 w 88"/>
                <a:gd name="T11" fmla="*/ 4 h 72"/>
              </a:gdLst>
              <a:ahLst/>
              <a:cxnLst>
                <a:cxn ang="0">
                  <a:pos x="T0" y="T1"/>
                </a:cxn>
                <a:cxn ang="0">
                  <a:pos x="T2" y="T3"/>
                </a:cxn>
                <a:cxn ang="0">
                  <a:pos x="T4" y="T5"/>
                </a:cxn>
                <a:cxn ang="0">
                  <a:pos x="T6" y="T7"/>
                </a:cxn>
                <a:cxn ang="0">
                  <a:pos x="T8" y="T9"/>
                </a:cxn>
                <a:cxn ang="0">
                  <a:pos x="T10" y="T11"/>
                </a:cxn>
              </a:cxnLst>
              <a:rect l="0" t="0" r="r" b="b"/>
              <a:pathLst>
                <a:path w="88" h="72">
                  <a:moveTo>
                    <a:pt x="16" y="4"/>
                  </a:moveTo>
                  <a:lnTo>
                    <a:pt x="16" y="4"/>
                  </a:lnTo>
                  <a:lnTo>
                    <a:pt x="0" y="12"/>
                  </a:lnTo>
                  <a:cubicBezTo>
                    <a:pt x="4" y="40"/>
                    <a:pt x="70" y="72"/>
                    <a:pt x="86" y="49"/>
                  </a:cubicBezTo>
                  <a:lnTo>
                    <a:pt x="88" y="22"/>
                  </a:lnTo>
                  <a:cubicBezTo>
                    <a:pt x="67" y="8"/>
                    <a:pt x="45" y="0"/>
                    <a:pt x="16" y="4"/>
                  </a:cubicBezTo>
                  <a:close/>
                </a:path>
              </a:pathLst>
            </a:custGeom>
            <a:solidFill>
              <a:srgbClr val="2F469C"/>
            </a:solidFill>
            <a:ln>
              <a:noFill/>
            </a:ln>
            <a:extLst/>
          </p:spPr>
          <p:txBody>
            <a:bodyPr/>
            <a:lstStyle/>
            <a:p>
              <a:pPr fontAlgn="auto">
                <a:spcBef>
                  <a:spcPts val="0"/>
                </a:spcBef>
                <a:spcAft>
                  <a:spcPts val="0"/>
                </a:spcAft>
                <a:defRPr/>
              </a:pPr>
              <a:endParaRPr lang="en-US" dirty="0">
                <a:latin typeface="+mn-lt"/>
              </a:endParaRPr>
            </a:p>
          </p:txBody>
        </p:sp>
        <p:sp>
          <p:nvSpPr>
            <p:cNvPr id="50" name="Freeform 10"/>
            <p:cNvSpPr>
              <a:spLocks noChangeAspect="1"/>
            </p:cNvSpPr>
            <p:nvPr/>
          </p:nvSpPr>
          <p:spPr bwMode="auto">
            <a:xfrm>
              <a:off x="2956" y="1110"/>
              <a:ext cx="72" cy="88"/>
            </a:xfrm>
            <a:custGeom>
              <a:avLst/>
              <a:gdLst>
                <a:gd name="T0" fmla="*/ 46 w 86"/>
                <a:gd name="T1" fmla="*/ 7 h 92"/>
                <a:gd name="T2" fmla="*/ 46 w 86"/>
                <a:gd name="T3" fmla="*/ 7 h 92"/>
                <a:gd name="T4" fmla="*/ 21 w 86"/>
                <a:gd name="T5" fmla="*/ 0 h 92"/>
                <a:gd name="T6" fmla="*/ 14 w 86"/>
                <a:gd name="T7" fmla="*/ 66 h 92"/>
                <a:gd name="T8" fmla="*/ 27 w 86"/>
                <a:gd name="T9" fmla="*/ 92 h 92"/>
                <a:gd name="T10" fmla="*/ 46 w 86"/>
                <a:gd name="T11" fmla="*/ 7 h 92"/>
              </a:gdLst>
              <a:ahLst/>
              <a:cxnLst>
                <a:cxn ang="0">
                  <a:pos x="T0" y="T1"/>
                </a:cxn>
                <a:cxn ang="0">
                  <a:pos x="T2" y="T3"/>
                </a:cxn>
                <a:cxn ang="0">
                  <a:pos x="T4" y="T5"/>
                </a:cxn>
                <a:cxn ang="0">
                  <a:pos x="T6" y="T7"/>
                </a:cxn>
                <a:cxn ang="0">
                  <a:pos x="T8" y="T9"/>
                </a:cxn>
                <a:cxn ang="0">
                  <a:pos x="T10" y="T11"/>
                </a:cxn>
              </a:cxnLst>
              <a:rect l="0" t="0" r="r" b="b"/>
              <a:pathLst>
                <a:path w="86" h="92">
                  <a:moveTo>
                    <a:pt x="46" y="7"/>
                  </a:moveTo>
                  <a:lnTo>
                    <a:pt x="46" y="7"/>
                  </a:lnTo>
                  <a:lnTo>
                    <a:pt x="21" y="0"/>
                  </a:lnTo>
                  <a:cubicBezTo>
                    <a:pt x="7" y="19"/>
                    <a:pt x="0" y="33"/>
                    <a:pt x="14" y="66"/>
                  </a:cubicBezTo>
                  <a:lnTo>
                    <a:pt x="27" y="92"/>
                  </a:lnTo>
                  <a:cubicBezTo>
                    <a:pt x="57" y="63"/>
                    <a:pt x="86" y="36"/>
                    <a:pt x="46" y="7"/>
                  </a:cubicBezTo>
                  <a:close/>
                </a:path>
              </a:pathLst>
            </a:custGeom>
            <a:solidFill>
              <a:srgbClr val="2F469C"/>
            </a:solidFill>
            <a:ln>
              <a:noFill/>
            </a:ln>
            <a:extLst/>
          </p:spPr>
          <p:txBody>
            <a:bodyPr/>
            <a:lstStyle/>
            <a:p>
              <a:pPr fontAlgn="auto">
                <a:spcBef>
                  <a:spcPts val="0"/>
                </a:spcBef>
                <a:spcAft>
                  <a:spcPts val="0"/>
                </a:spcAft>
                <a:defRPr/>
              </a:pPr>
              <a:endParaRPr lang="en-US" dirty="0">
                <a:latin typeface="+mn-lt"/>
              </a:endParaRPr>
            </a:p>
          </p:txBody>
        </p:sp>
        <p:sp>
          <p:nvSpPr>
            <p:cNvPr id="51" name="Freeform 11"/>
            <p:cNvSpPr>
              <a:spLocks noChangeAspect="1" noEditPoints="1"/>
            </p:cNvSpPr>
            <p:nvPr/>
          </p:nvSpPr>
          <p:spPr bwMode="auto">
            <a:xfrm>
              <a:off x="3148" y="929"/>
              <a:ext cx="668" cy="1680"/>
            </a:xfrm>
            <a:custGeom>
              <a:avLst/>
              <a:gdLst>
                <a:gd name="T0" fmla="*/ 451 w 724"/>
                <a:gd name="T1" fmla="*/ 808 h 1845"/>
                <a:gd name="T2" fmla="*/ 451 w 724"/>
                <a:gd name="T3" fmla="*/ 808 h 1845"/>
                <a:gd name="T4" fmla="*/ 326 w 724"/>
                <a:gd name="T5" fmla="*/ 776 h 1845"/>
                <a:gd name="T6" fmla="*/ 477 w 724"/>
                <a:gd name="T7" fmla="*/ 746 h 1845"/>
                <a:gd name="T8" fmla="*/ 493 w 724"/>
                <a:gd name="T9" fmla="*/ 773 h 1845"/>
                <a:gd name="T10" fmla="*/ 451 w 724"/>
                <a:gd name="T11" fmla="*/ 808 h 1845"/>
                <a:gd name="T12" fmla="*/ 451 w 724"/>
                <a:gd name="T13" fmla="*/ 808 h 1845"/>
                <a:gd name="T14" fmla="*/ 639 w 724"/>
                <a:gd name="T15" fmla="*/ 841 h 1845"/>
                <a:gd name="T16" fmla="*/ 639 w 724"/>
                <a:gd name="T17" fmla="*/ 841 h 1845"/>
                <a:gd name="T18" fmla="*/ 601 w 724"/>
                <a:gd name="T19" fmla="*/ 701 h 1845"/>
                <a:gd name="T20" fmla="*/ 634 w 724"/>
                <a:gd name="T21" fmla="*/ 646 h 1845"/>
                <a:gd name="T22" fmla="*/ 627 w 724"/>
                <a:gd name="T23" fmla="*/ 477 h 1845"/>
                <a:gd name="T24" fmla="*/ 641 w 724"/>
                <a:gd name="T25" fmla="*/ 463 h 1845"/>
                <a:gd name="T26" fmla="*/ 627 w 724"/>
                <a:gd name="T27" fmla="*/ 414 h 1845"/>
                <a:gd name="T28" fmla="*/ 615 w 724"/>
                <a:gd name="T29" fmla="*/ 342 h 1845"/>
                <a:gd name="T30" fmla="*/ 590 w 724"/>
                <a:gd name="T31" fmla="*/ 286 h 1845"/>
                <a:gd name="T32" fmla="*/ 602 w 724"/>
                <a:gd name="T33" fmla="*/ 260 h 1845"/>
                <a:gd name="T34" fmla="*/ 560 w 724"/>
                <a:gd name="T35" fmla="*/ 236 h 1845"/>
                <a:gd name="T36" fmla="*/ 523 w 724"/>
                <a:gd name="T37" fmla="*/ 213 h 1845"/>
                <a:gd name="T38" fmla="*/ 514 w 724"/>
                <a:gd name="T39" fmla="*/ 180 h 1845"/>
                <a:gd name="T40" fmla="*/ 483 w 724"/>
                <a:gd name="T41" fmla="*/ 195 h 1845"/>
                <a:gd name="T42" fmla="*/ 476 w 724"/>
                <a:gd name="T43" fmla="*/ 154 h 1845"/>
                <a:gd name="T44" fmla="*/ 434 w 724"/>
                <a:gd name="T45" fmla="*/ 171 h 1845"/>
                <a:gd name="T46" fmla="*/ 411 w 724"/>
                <a:gd name="T47" fmla="*/ 119 h 1845"/>
                <a:gd name="T48" fmla="*/ 389 w 724"/>
                <a:gd name="T49" fmla="*/ 124 h 1845"/>
                <a:gd name="T50" fmla="*/ 356 w 724"/>
                <a:gd name="T51" fmla="*/ 150 h 1845"/>
                <a:gd name="T52" fmla="*/ 356 w 724"/>
                <a:gd name="T53" fmla="*/ 101 h 1845"/>
                <a:gd name="T54" fmla="*/ 341 w 724"/>
                <a:gd name="T55" fmla="*/ 93 h 1845"/>
                <a:gd name="T56" fmla="*/ 314 w 724"/>
                <a:gd name="T57" fmla="*/ 81 h 1845"/>
                <a:gd name="T58" fmla="*/ 276 w 724"/>
                <a:gd name="T59" fmla="*/ 97 h 1845"/>
                <a:gd name="T60" fmla="*/ 292 w 724"/>
                <a:gd name="T61" fmla="*/ 51 h 1845"/>
                <a:gd name="T62" fmla="*/ 244 w 724"/>
                <a:gd name="T63" fmla="*/ 106 h 1845"/>
                <a:gd name="T64" fmla="*/ 216 w 724"/>
                <a:gd name="T65" fmla="*/ 112 h 1845"/>
                <a:gd name="T66" fmla="*/ 266 w 724"/>
                <a:gd name="T67" fmla="*/ 43 h 1845"/>
                <a:gd name="T68" fmla="*/ 214 w 724"/>
                <a:gd name="T69" fmla="*/ 91 h 1845"/>
                <a:gd name="T70" fmla="*/ 173 w 724"/>
                <a:gd name="T71" fmla="*/ 98 h 1845"/>
                <a:gd name="T72" fmla="*/ 186 w 724"/>
                <a:gd name="T73" fmla="*/ 38 h 1845"/>
                <a:gd name="T74" fmla="*/ 173 w 724"/>
                <a:gd name="T75" fmla="*/ 69 h 1845"/>
                <a:gd name="T76" fmla="*/ 166 w 724"/>
                <a:gd name="T77" fmla="*/ 36 h 1845"/>
                <a:gd name="T78" fmla="*/ 142 w 724"/>
                <a:gd name="T79" fmla="*/ 114 h 1845"/>
                <a:gd name="T80" fmla="*/ 126 w 724"/>
                <a:gd name="T81" fmla="*/ 39 h 1845"/>
                <a:gd name="T82" fmla="*/ 80 w 724"/>
                <a:gd name="T83" fmla="*/ 112 h 1845"/>
                <a:gd name="T84" fmla="*/ 56 w 724"/>
                <a:gd name="T85" fmla="*/ 117 h 1845"/>
                <a:gd name="T86" fmla="*/ 37 w 724"/>
                <a:gd name="T87" fmla="*/ 43 h 1845"/>
                <a:gd name="T88" fmla="*/ 5 w 724"/>
                <a:gd name="T89" fmla="*/ 1808 h 1845"/>
                <a:gd name="T90" fmla="*/ 0 w 724"/>
                <a:gd name="T91" fmla="*/ 1840 h 1845"/>
                <a:gd name="T92" fmla="*/ 162 w 724"/>
                <a:gd name="T93" fmla="*/ 1823 h 1845"/>
                <a:gd name="T94" fmla="*/ 529 w 724"/>
                <a:gd name="T95" fmla="*/ 1842 h 1845"/>
                <a:gd name="T96" fmla="*/ 614 w 724"/>
                <a:gd name="T97" fmla="*/ 1829 h 1845"/>
                <a:gd name="T98" fmla="*/ 421 w 724"/>
                <a:gd name="T99" fmla="*/ 1778 h 1845"/>
                <a:gd name="T100" fmla="*/ 272 w 724"/>
                <a:gd name="T101" fmla="*/ 1664 h 1845"/>
                <a:gd name="T102" fmla="*/ 237 w 724"/>
                <a:gd name="T103" fmla="*/ 1566 h 1845"/>
                <a:gd name="T104" fmla="*/ 239 w 724"/>
                <a:gd name="T105" fmla="*/ 1432 h 1845"/>
                <a:gd name="T106" fmla="*/ 315 w 724"/>
                <a:gd name="T107" fmla="*/ 1404 h 1845"/>
                <a:gd name="T108" fmla="*/ 586 w 724"/>
                <a:gd name="T109" fmla="*/ 1387 h 1845"/>
                <a:gd name="T110" fmla="*/ 605 w 724"/>
                <a:gd name="T111" fmla="*/ 1286 h 1845"/>
                <a:gd name="T112" fmla="*/ 609 w 724"/>
                <a:gd name="T113" fmla="*/ 1223 h 1845"/>
                <a:gd name="T114" fmla="*/ 630 w 724"/>
                <a:gd name="T115" fmla="*/ 1174 h 1845"/>
                <a:gd name="T116" fmla="*/ 590 w 724"/>
                <a:gd name="T117" fmla="*/ 1133 h 1845"/>
                <a:gd name="T118" fmla="*/ 650 w 724"/>
                <a:gd name="T119" fmla="*/ 1082 h 1845"/>
                <a:gd name="T120" fmla="*/ 621 w 724"/>
                <a:gd name="T121" fmla="*/ 1018 h 1845"/>
                <a:gd name="T122" fmla="*/ 704 w 724"/>
                <a:gd name="T123" fmla="*/ 959 h 1845"/>
                <a:gd name="T124" fmla="*/ 639 w 724"/>
                <a:gd name="T125" fmla="*/ 841 h 1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24" h="1845">
                  <a:moveTo>
                    <a:pt x="451" y="808"/>
                  </a:moveTo>
                  <a:lnTo>
                    <a:pt x="451" y="808"/>
                  </a:lnTo>
                  <a:cubicBezTo>
                    <a:pt x="397" y="820"/>
                    <a:pt x="315" y="783"/>
                    <a:pt x="326" y="776"/>
                  </a:cubicBezTo>
                  <a:cubicBezTo>
                    <a:pt x="353" y="757"/>
                    <a:pt x="416" y="725"/>
                    <a:pt x="477" y="746"/>
                  </a:cubicBezTo>
                  <a:cubicBezTo>
                    <a:pt x="488" y="750"/>
                    <a:pt x="492" y="760"/>
                    <a:pt x="493" y="773"/>
                  </a:cubicBezTo>
                  <a:cubicBezTo>
                    <a:pt x="496" y="804"/>
                    <a:pt x="471" y="805"/>
                    <a:pt x="451" y="808"/>
                  </a:cubicBezTo>
                  <a:lnTo>
                    <a:pt x="451" y="808"/>
                  </a:lnTo>
                  <a:close/>
                  <a:moveTo>
                    <a:pt x="639" y="841"/>
                  </a:moveTo>
                  <a:lnTo>
                    <a:pt x="639" y="841"/>
                  </a:lnTo>
                  <a:cubicBezTo>
                    <a:pt x="610" y="803"/>
                    <a:pt x="557" y="751"/>
                    <a:pt x="601" y="701"/>
                  </a:cubicBezTo>
                  <a:cubicBezTo>
                    <a:pt x="624" y="684"/>
                    <a:pt x="631" y="670"/>
                    <a:pt x="634" y="646"/>
                  </a:cubicBezTo>
                  <a:cubicBezTo>
                    <a:pt x="644" y="560"/>
                    <a:pt x="639" y="524"/>
                    <a:pt x="627" y="477"/>
                  </a:cubicBezTo>
                  <a:cubicBezTo>
                    <a:pt x="629" y="473"/>
                    <a:pt x="638" y="478"/>
                    <a:pt x="641" y="463"/>
                  </a:cubicBezTo>
                  <a:cubicBezTo>
                    <a:pt x="650" y="422"/>
                    <a:pt x="627" y="414"/>
                    <a:pt x="627" y="414"/>
                  </a:cubicBezTo>
                  <a:cubicBezTo>
                    <a:pt x="645" y="399"/>
                    <a:pt x="643" y="342"/>
                    <a:pt x="615" y="342"/>
                  </a:cubicBezTo>
                  <a:cubicBezTo>
                    <a:pt x="631" y="317"/>
                    <a:pt x="617" y="277"/>
                    <a:pt x="590" y="286"/>
                  </a:cubicBezTo>
                  <a:cubicBezTo>
                    <a:pt x="590" y="286"/>
                    <a:pt x="604" y="278"/>
                    <a:pt x="602" y="260"/>
                  </a:cubicBezTo>
                  <a:cubicBezTo>
                    <a:pt x="599" y="224"/>
                    <a:pt x="547" y="259"/>
                    <a:pt x="560" y="236"/>
                  </a:cubicBezTo>
                  <a:cubicBezTo>
                    <a:pt x="567" y="223"/>
                    <a:pt x="538" y="180"/>
                    <a:pt x="523" y="213"/>
                  </a:cubicBezTo>
                  <a:cubicBezTo>
                    <a:pt x="515" y="207"/>
                    <a:pt x="529" y="187"/>
                    <a:pt x="514" y="180"/>
                  </a:cubicBezTo>
                  <a:cubicBezTo>
                    <a:pt x="504" y="181"/>
                    <a:pt x="495" y="188"/>
                    <a:pt x="483" y="195"/>
                  </a:cubicBezTo>
                  <a:cubicBezTo>
                    <a:pt x="479" y="181"/>
                    <a:pt x="494" y="174"/>
                    <a:pt x="476" y="154"/>
                  </a:cubicBezTo>
                  <a:cubicBezTo>
                    <a:pt x="452" y="138"/>
                    <a:pt x="451" y="162"/>
                    <a:pt x="434" y="171"/>
                  </a:cubicBezTo>
                  <a:cubicBezTo>
                    <a:pt x="404" y="164"/>
                    <a:pt x="476" y="146"/>
                    <a:pt x="411" y="119"/>
                  </a:cubicBezTo>
                  <a:cubicBezTo>
                    <a:pt x="395" y="159"/>
                    <a:pt x="396" y="130"/>
                    <a:pt x="389" y="124"/>
                  </a:cubicBezTo>
                  <a:cubicBezTo>
                    <a:pt x="384" y="121"/>
                    <a:pt x="375" y="131"/>
                    <a:pt x="356" y="150"/>
                  </a:cubicBezTo>
                  <a:cubicBezTo>
                    <a:pt x="366" y="124"/>
                    <a:pt x="388" y="92"/>
                    <a:pt x="356" y="101"/>
                  </a:cubicBezTo>
                  <a:cubicBezTo>
                    <a:pt x="320" y="117"/>
                    <a:pt x="341" y="96"/>
                    <a:pt x="341" y="93"/>
                  </a:cubicBezTo>
                  <a:cubicBezTo>
                    <a:pt x="372" y="79"/>
                    <a:pt x="312" y="45"/>
                    <a:pt x="314" y="81"/>
                  </a:cubicBezTo>
                  <a:cubicBezTo>
                    <a:pt x="313" y="105"/>
                    <a:pt x="261" y="126"/>
                    <a:pt x="276" y="97"/>
                  </a:cubicBezTo>
                  <a:cubicBezTo>
                    <a:pt x="286" y="60"/>
                    <a:pt x="331" y="116"/>
                    <a:pt x="292" y="51"/>
                  </a:cubicBezTo>
                  <a:cubicBezTo>
                    <a:pt x="268" y="78"/>
                    <a:pt x="248" y="96"/>
                    <a:pt x="244" y="106"/>
                  </a:cubicBezTo>
                  <a:cubicBezTo>
                    <a:pt x="225" y="181"/>
                    <a:pt x="236" y="113"/>
                    <a:pt x="216" y="112"/>
                  </a:cubicBezTo>
                  <a:cubicBezTo>
                    <a:pt x="242" y="94"/>
                    <a:pt x="276" y="63"/>
                    <a:pt x="266" y="43"/>
                  </a:cubicBezTo>
                  <a:cubicBezTo>
                    <a:pt x="237" y="41"/>
                    <a:pt x="172" y="87"/>
                    <a:pt x="214" y="91"/>
                  </a:cubicBezTo>
                  <a:cubicBezTo>
                    <a:pt x="211" y="106"/>
                    <a:pt x="187" y="123"/>
                    <a:pt x="173" y="98"/>
                  </a:cubicBezTo>
                  <a:cubicBezTo>
                    <a:pt x="196" y="92"/>
                    <a:pt x="235" y="15"/>
                    <a:pt x="186" y="38"/>
                  </a:cubicBezTo>
                  <a:cubicBezTo>
                    <a:pt x="181" y="42"/>
                    <a:pt x="181" y="56"/>
                    <a:pt x="173" y="69"/>
                  </a:cubicBezTo>
                  <a:cubicBezTo>
                    <a:pt x="161" y="58"/>
                    <a:pt x="170" y="42"/>
                    <a:pt x="166" y="36"/>
                  </a:cubicBezTo>
                  <a:cubicBezTo>
                    <a:pt x="127" y="0"/>
                    <a:pt x="141" y="93"/>
                    <a:pt x="142" y="114"/>
                  </a:cubicBezTo>
                  <a:cubicBezTo>
                    <a:pt x="92" y="82"/>
                    <a:pt x="139" y="91"/>
                    <a:pt x="126" y="39"/>
                  </a:cubicBezTo>
                  <a:cubicBezTo>
                    <a:pt x="84" y="47"/>
                    <a:pt x="73" y="64"/>
                    <a:pt x="80" y="112"/>
                  </a:cubicBezTo>
                  <a:cubicBezTo>
                    <a:pt x="74" y="123"/>
                    <a:pt x="63" y="149"/>
                    <a:pt x="56" y="117"/>
                  </a:cubicBezTo>
                  <a:cubicBezTo>
                    <a:pt x="79" y="87"/>
                    <a:pt x="77" y="44"/>
                    <a:pt x="37" y="43"/>
                  </a:cubicBezTo>
                  <a:cubicBezTo>
                    <a:pt x="101" y="631"/>
                    <a:pt x="97" y="1225"/>
                    <a:pt x="5" y="1808"/>
                  </a:cubicBezTo>
                  <a:lnTo>
                    <a:pt x="0" y="1840"/>
                  </a:lnTo>
                  <a:cubicBezTo>
                    <a:pt x="46" y="1839"/>
                    <a:pt x="113" y="1825"/>
                    <a:pt x="162" y="1823"/>
                  </a:cubicBezTo>
                  <a:cubicBezTo>
                    <a:pt x="301" y="1827"/>
                    <a:pt x="298" y="1845"/>
                    <a:pt x="529" y="1842"/>
                  </a:cubicBezTo>
                  <a:cubicBezTo>
                    <a:pt x="582" y="1837"/>
                    <a:pt x="597" y="1829"/>
                    <a:pt x="614" y="1829"/>
                  </a:cubicBezTo>
                  <a:cubicBezTo>
                    <a:pt x="597" y="1758"/>
                    <a:pt x="481" y="1798"/>
                    <a:pt x="421" y="1778"/>
                  </a:cubicBezTo>
                  <a:cubicBezTo>
                    <a:pt x="321" y="1768"/>
                    <a:pt x="304" y="1708"/>
                    <a:pt x="272" y="1664"/>
                  </a:cubicBezTo>
                  <a:cubicBezTo>
                    <a:pt x="258" y="1639"/>
                    <a:pt x="237" y="1608"/>
                    <a:pt x="237" y="1566"/>
                  </a:cubicBezTo>
                  <a:cubicBezTo>
                    <a:pt x="230" y="1513"/>
                    <a:pt x="240" y="1484"/>
                    <a:pt x="239" y="1432"/>
                  </a:cubicBezTo>
                  <a:cubicBezTo>
                    <a:pt x="243" y="1393"/>
                    <a:pt x="287" y="1401"/>
                    <a:pt x="315" y="1404"/>
                  </a:cubicBezTo>
                  <a:cubicBezTo>
                    <a:pt x="402" y="1413"/>
                    <a:pt x="547" y="1399"/>
                    <a:pt x="586" y="1387"/>
                  </a:cubicBezTo>
                  <a:cubicBezTo>
                    <a:pt x="641" y="1371"/>
                    <a:pt x="642" y="1337"/>
                    <a:pt x="605" y="1286"/>
                  </a:cubicBezTo>
                  <a:cubicBezTo>
                    <a:pt x="597" y="1261"/>
                    <a:pt x="598" y="1245"/>
                    <a:pt x="609" y="1223"/>
                  </a:cubicBezTo>
                  <a:cubicBezTo>
                    <a:pt x="625" y="1206"/>
                    <a:pt x="644" y="1195"/>
                    <a:pt x="630" y="1174"/>
                  </a:cubicBezTo>
                  <a:cubicBezTo>
                    <a:pt x="630" y="1174"/>
                    <a:pt x="504" y="1147"/>
                    <a:pt x="590" y="1133"/>
                  </a:cubicBezTo>
                  <a:cubicBezTo>
                    <a:pt x="679" y="1118"/>
                    <a:pt x="650" y="1082"/>
                    <a:pt x="650" y="1082"/>
                  </a:cubicBezTo>
                  <a:cubicBezTo>
                    <a:pt x="650" y="1082"/>
                    <a:pt x="635" y="1045"/>
                    <a:pt x="621" y="1018"/>
                  </a:cubicBezTo>
                  <a:cubicBezTo>
                    <a:pt x="611" y="998"/>
                    <a:pt x="695" y="991"/>
                    <a:pt x="704" y="959"/>
                  </a:cubicBezTo>
                  <a:cubicBezTo>
                    <a:pt x="724" y="932"/>
                    <a:pt x="661" y="871"/>
                    <a:pt x="639" y="841"/>
                  </a:cubicBezTo>
                  <a:close/>
                </a:path>
              </a:pathLst>
            </a:custGeom>
            <a:solidFill>
              <a:srgbClr val="2F469C"/>
            </a:solidFill>
            <a:ln>
              <a:noFill/>
            </a:ln>
            <a:extLst/>
          </p:spPr>
          <p:txBody>
            <a:bodyPr/>
            <a:lstStyle/>
            <a:p>
              <a:pPr fontAlgn="auto">
                <a:spcBef>
                  <a:spcPts val="0"/>
                </a:spcBef>
                <a:spcAft>
                  <a:spcPts val="0"/>
                </a:spcAft>
                <a:defRPr/>
              </a:pPr>
              <a:endParaRPr lang="en-US" dirty="0">
                <a:latin typeface="+mn-lt"/>
              </a:endParaRPr>
            </a:p>
          </p:txBody>
        </p:sp>
        <p:sp>
          <p:nvSpPr>
            <p:cNvPr id="52" name="Freeform 12"/>
            <p:cNvSpPr>
              <a:spLocks noChangeAspect="1"/>
            </p:cNvSpPr>
            <p:nvPr/>
          </p:nvSpPr>
          <p:spPr bwMode="auto">
            <a:xfrm>
              <a:off x="1352" y="681"/>
              <a:ext cx="1827" cy="3153"/>
            </a:xfrm>
            <a:custGeom>
              <a:avLst/>
              <a:gdLst>
                <a:gd name="T0" fmla="*/ 1974 w 2011"/>
                <a:gd name="T1" fmla="*/ 2106 h 3449"/>
                <a:gd name="T2" fmla="*/ 0 w 2011"/>
                <a:gd name="T3" fmla="*/ 3449 h 3449"/>
                <a:gd name="T4" fmla="*/ 1972 w 2011"/>
                <a:gd name="T5" fmla="*/ 0 h 3449"/>
                <a:gd name="T6" fmla="*/ 1980 w 2011"/>
                <a:gd name="T7" fmla="*/ 347 h 3449"/>
                <a:gd name="T8" fmla="*/ 1982 w 2011"/>
                <a:gd name="T9" fmla="*/ 392 h 3449"/>
                <a:gd name="T10" fmla="*/ 1923 w 2011"/>
                <a:gd name="T11" fmla="*/ 324 h 3449"/>
                <a:gd name="T12" fmla="*/ 1878 w 2011"/>
                <a:gd name="T13" fmla="*/ 384 h 3449"/>
                <a:gd name="T14" fmla="*/ 1858 w 2011"/>
                <a:gd name="T15" fmla="*/ 411 h 3449"/>
                <a:gd name="T16" fmla="*/ 1823 w 2011"/>
                <a:gd name="T17" fmla="*/ 348 h 3449"/>
                <a:gd name="T18" fmla="*/ 1766 w 2011"/>
                <a:gd name="T19" fmla="*/ 359 h 3449"/>
                <a:gd name="T20" fmla="*/ 1702 w 2011"/>
                <a:gd name="T21" fmla="*/ 494 h 3449"/>
                <a:gd name="T22" fmla="*/ 1680 w 2011"/>
                <a:gd name="T23" fmla="*/ 420 h 3449"/>
                <a:gd name="T24" fmla="*/ 1605 w 2011"/>
                <a:gd name="T25" fmla="*/ 427 h 3449"/>
                <a:gd name="T26" fmla="*/ 1609 w 2011"/>
                <a:gd name="T27" fmla="*/ 499 h 3449"/>
                <a:gd name="T28" fmla="*/ 1520 w 2011"/>
                <a:gd name="T29" fmla="*/ 498 h 3449"/>
                <a:gd name="T30" fmla="*/ 1513 w 2011"/>
                <a:gd name="T31" fmla="*/ 560 h 3449"/>
                <a:gd name="T32" fmla="*/ 1407 w 2011"/>
                <a:gd name="T33" fmla="*/ 521 h 3449"/>
                <a:gd name="T34" fmla="*/ 1521 w 2011"/>
                <a:gd name="T35" fmla="*/ 578 h 3449"/>
                <a:gd name="T36" fmla="*/ 1453 w 2011"/>
                <a:gd name="T37" fmla="*/ 612 h 3449"/>
                <a:gd name="T38" fmla="*/ 1441 w 2011"/>
                <a:gd name="T39" fmla="*/ 603 h 3449"/>
                <a:gd name="T40" fmla="*/ 1404 w 2011"/>
                <a:gd name="T41" fmla="*/ 640 h 3449"/>
                <a:gd name="T42" fmla="*/ 1448 w 2011"/>
                <a:gd name="T43" fmla="*/ 632 h 3449"/>
                <a:gd name="T44" fmla="*/ 1433 w 2011"/>
                <a:gd name="T45" fmla="*/ 703 h 3449"/>
                <a:gd name="T46" fmla="*/ 1392 w 2011"/>
                <a:gd name="T47" fmla="*/ 719 h 3449"/>
                <a:gd name="T48" fmla="*/ 1410 w 2011"/>
                <a:gd name="T49" fmla="*/ 785 h 3449"/>
                <a:gd name="T50" fmla="*/ 1321 w 2011"/>
                <a:gd name="T51" fmla="*/ 761 h 3449"/>
                <a:gd name="T52" fmla="*/ 1255 w 2011"/>
                <a:gd name="T53" fmla="*/ 760 h 3449"/>
                <a:gd name="T54" fmla="*/ 1205 w 2011"/>
                <a:gd name="T55" fmla="*/ 829 h 3449"/>
                <a:gd name="T56" fmla="*/ 1350 w 2011"/>
                <a:gd name="T57" fmla="*/ 845 h 3449"/>
                <a:gd name="T58" fmla="*/ 1308 w 2011"/>
                <a:gd name="T59" fmla="*/ 881 h 3449"/>
                <a:gd name="T60" fmla="*/ 1308 w 2011"/>
                <a:gd name="T61" fmla="*/ 953 h 3449"/>
                <a:gd name="T62" fmla="*/ 1358 w 2011"/>
                <a:gd name="T63" fmla="*/ 951 h 3449"/>
                <a:gd name="T64" fmla="*/ 1319 w 2011"/>
                <a:gd name="T65" fmla="*/ 1061 h 3449"/>
                <a:gd name="T66" fmla="*/ 1324 w 2011"/>
                <a:gd name="T67" fmla="*/ 1115 h 3449"/>
                <a:gd name="T68" fmla="*/ 1283 w 2011"/>
                <a:gd name="T69" fmla="*/ 1185 h 3449"/>
                <a:gd name="T70" fmla="*/ 1257 w 2011"/>
                <a:gd name="T71" fmla="*/ 1226 h 3449"/>
                <a:gd name="T72" fmla="*/ 1285 w 2011"/>
                <a:gd name="T73" fmla="*/ 1267 h 3449"/>
                <a:gd name="T74" fmla="*/ 1314 w 2011"/>
                <a:gd name="T75" fmla="*/ 1311 h 3449"/>
                <a:gd name="T76" fmla="*/ 1363 w 2011"/>
                <a:gd name="T77" fmla="*/ 1376 h 3449"/>
                <a:gd name="T78" fmla="*/ 1438 w 2011"/>
                <a:gd name="T79" fmla="*/ 1413 h 3449"/>
                <a:gd name="T80" fmla="*/ 1494 w 2011"/>
                <a:gd name="T81" fmla="*/ 1379 h 3449"/>
                <a:gd name="T82" fmla="*/ 1513 w 2011"/>
                <a:gd name="T83" fmla="*/ 1471 h 3449"/>
                <a:gd name="T84" fmla="*/ 1605 w 2011"/>
                <a:gd name="T85" fmla="*/ 1474 h 3449"/>
                <a:gd name="T86" fmla="*/ 1584 w 2011"/>
                <a:gd name="T87" fmla="*/ 1525 h 3449"/>
                <a:gd name="T88" fmla="*/ 1618 w 2011"/>
                <a:gd name="T89" fmla="*/ 1559 h 3449"/>
                <a:gd name="T90" fmla="*/ 1644 w 2011"/>
                <a:gd name="T91" fmla="*/ 1602 h 3449"/>
                <a:gd name="T92" fmla="*/ 1700 w 2011"/>
                <a:gd name="T93" fmla="*/ 1594 h 3449"/>
                <a:gd name="T94" fmla="*/ 1729 w 2011"/>
                <a:gd name="T95" fmla="*/ 1535 h 3449"/>
                <a:gd name="T96" fmla="*/ 1794 w 2011"/>
                <a:gd name="T97" fmla="*/ 1574 h 3449"/>
                <a:gd name="T98" fmla="*/ 1808 w 2011"/>
                <a:gd name="T99" fmla="*/ 1711 h 3449"/>
                <a:gd name="T100" fmla="*/ 1870 w 2011"/>
                <a:gd name="T101" fmla="*/ 1688 h 3449"/>
                <a:gd name="T102" fmla="*/ 1839 w 2011"/>
                <a:gd name="T103" fmla="*/ 1844 h 3449"/>
                <a:gd name="T104" fmla="*/ 1446 w 2011"/>
                <a:gd name="T105" fmla="*/ 2092 h 3449"/>
                <a:gd name="T106" fmla="*/ 1654 w 2011"/>
                <a:gd name="T107" fmla="*/ 2103 h 3449"/>
                <a:gd name="T108" fmla="*/ 1974 w 2011"/>
                <a:gd name="T109" fmla="*/ 2105 h 3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11" h="3449">
                  <a:moveTo>
                    <a:pt x="1974" y="2106"/>
                  </a:moveTo>
                  <a:lnTo>
                    <a:pt x="1974" y="2106"/>
                  </a:lnTo>
                  <a:cubicBezTo>
                    <a:pt x="1903" y="2543"/>
                    <a:pt x="1782" y="2987"/>
                    <a:pt x="1602" y="3449"/>
                  </a:cubicBezTo>
                  <a:lnTo>
                    <a:pt x="0" y="3449"/>
                  </a:lnTo>
                  <a:lnTo>
                    <a:pt x="0" y="0"/>
                  </a:lnTo>
                  <a:lnTo>
                    <a:pt x="1972" y="0"/>
                  </a:lnTo>
                  <a:cubicBezTo>
                    <a:pt x="1988" y="113"/>
                    <a:pt x="1999" y="197"/>
                    <a:pt x="2011" y="309"/>
                  </a:cubicBezTo>
                  <a:cubicBezTo>
                    <a:pt x="2011" y="309"/>
                    <a:pt x="1977" y="320"/>
                    <a:pt x="1980" y="347"/>
                  </a:cubicBezTo>
                  <a:cubicBezTo>
                    <a:pt x="1984" y="378"/>
                    <a:pt x="1997" y="385"/>
                    <a:pt x="1997" y="385"/>
                  </a:cubicBezTo>
                  <a:lnTo>
                    <a:pt x="1982" y="392"/>
                  </a:lnTo>
                  <a:cubicBezTo>
                    <a:pt x="1982" y="392"/>
                    <a:pt x="1966" y="368"/>
                    <a:pt x="1966" y="369"/>
                  </a:cubicBezTo>
                  <a:cubicBezTo>
                    <a:pt x="1966" y="346"/>
                    <a:pt x="1976" y="311"/>
                    <a:pt x="1923" y="324"/>
                  </a:cubicBezTo>
                  <a:cubicBezTo>
                    <a:pt x="1904" y="365"/>
                    <a:pt x="1952" y="373"/>
                    <a:pt x="1939" y="401"/>
                  </a:cubicBezTo>
                  <a:cubicBezTo>
                    <a:pt x="1883" y="404"/>
                    <a:pt x="1923" y="359"/>
                    <a:pt x="1878" y="384"/>
                  </a:cubicBezTo>
                  <a:cubicBezTo>
                    <a:pt x="1881" y="371"/>
                    <a:pt x="1871" y="336"/>
                    <a:pt x="1857" y="339"/>
                  </a:cubicBezTo>
                  <a:cubicBezTo>
                    <a:pt x="1851" y="358"/>
                    <a:pt x="1836" y="391"/>
                    <a:pt x="1858" y="411"/>
                  </a:cubicBezTo>
                  <a:cubicBezTo>
                    <a:pt x="1851" y="416"/>
                    <a:pt x="1830" y="413"/>
                    <a:pt x="1825" y="406"/>
                  </a:cubicBezTo>
                  <a:cubicBezTo>
                    <a:pt x="1819" y="396"/>
                    <a:pt x="1840" y="379"/>
                    <a:pt x="1823" y="348"/>
                  </a:cubicBezTo>
                  <a:cubicBezTo>
                    <a:pt x="1771" y="371"/>
                    <a:pt x="1819" y="421"/>
                    <a:pt x="1776" y="440"/>
                  </a:cubicBezTo>
                  <a:cubicBezTo>
                    <a:pt x="1729" y="434"/>
                    <a:pt x="1803" y="394"/>
                    <a:pt x="1766" y="359"/>
                  </a:cubicBezTo>
                  <a:cubicBezTo>
                    <a:pt x="1723" y="369"/>
                    <a:pt x="1707" y="413"/>
                    <a:pt x="1724" y="439"/>
                  </a:cubicBezTo>
                  <a:cubicBezTo>
                    <a:pt x="1723" y="462"/>
                    <a:pt x="1705" y="474"/>
                    <a:pt x="1702" y="494"/>
                  </a:cubicBezTo>
                  <a:cubicBezTo>
                    <a:pt x="1681" y="491"/>
                    <a:pt x="1672" y="483"/>
                    <a:pt x="1670" y="475"/>
                  </a:cubicBezTo>
                  <a:cubicBezTo>
                    <a:pt x="1667" y="460"/>
                    <a:pt x="1708" y="453"/>
                    <a:pt x="1680" y="420"/>
                  </a:cubicBezTo>
                  <a:cubicBezTo>
                    <a:pt x="1635" y="427"/>
                    <a:pt x="1665" y="500"/>
                    <a:pt x="1629" y="461"/>
                  </a:cubicBezTo>
                  <a:cubicBezTo>
                    <a:pt x="1626" y="444"/>
                    <a:pt x="1614" y="429"/>
                    <a:pt x="1605" y="427"/>
                  </a:cubicBezTo>
                  <a:cubicBezTo>
                    <a:pt x="1588" y="439"/>
                    <a:pt x="1580" y="459"/>
                    <a:pt x="1591" y="476"/>
                  </a:cubicBezTo>
                  <a:lnTo>
                    <a:pt x="1609" y="499"/>
                  </a:lnTo>
                  <a:cubicBezTo>
                    <a:pt x="1607" y="499"/>
                    <a:pt x="1617" y="513"/>
                    <a:pt x="1615" y="512"/>
                  </a:cubicBezTo>
                  <a:cubicBezTo>
                    <a:pt x="1585" y="488"/>
                    <a:pt x="1545" y="471"/>
                    <a:pt x="1520" y="498"/>
                  </a:cubicBezTo>
                  <a:cubicBezTo>
                    <a:pt x="1523" y="523"/>
                    <a:pt x="1545" y="525"/>
                    <a:pt x="1579" y="533"/>
                  </a:cubicBezTo>
                  <a:cubicBezTo>
                    <a:pt x="1536" y="537"/>
                    <a:pt x="1527" y="552"/>
                    <a:pt x="1513" y="560"/>
                  </a:cubicBezTo>
                  <a:cubicBezTo>
                    <a:pt x="1508" y="532"/>
                    <a:pt x="1475" y="527"/>
                    <a:pt x="1444" y="523"/>
                  </a:cubicBezTo>
                  <a:cubicBezTo>
                    <a:pt x="1426" y="527"/>
                    <a:pt x="1415" y="515"/>
                    <a:pt x="1407" y="521"/>
                  </a:cubicBezTo>
                  <a:cubicBezTo>
                    <a:pt x="1420" y="553"/>
                    <a:pt x="1451" y="578"/>
                    <a:pt x="1490" y="586"/>
                  </a:cubicBezTo>
                  <a:cubicBezTo>
                    <a:pt x="1507" y="584"/>
                    <a:pt x="1509" y="584"/>
                    <a:pt x="1521" y="578"/>
                  </a:cubicBezTo>
                  <a:cubicBezTo>
                    <a:pt x="1544" y="588"/>
                    <a:pt x="1542" y="592"/>
                    <a:pt x="1548" y="608"/>
                  </a:cubicBezTo>
                  <a:cubicBezTo>
                    <a:pt x="1514" y="623"/>
                    <a:pt x="1487" y="604"/>
                    <a:pt x="1453" y="612"/>
                  </a:cubicBezTo>
                  <a:cubicBezTo>
                    <a:pt x="1453" y="614"/>
                    <a:pt x="1445" y="614"/>
                    <a:pt x="1444" y="611"/>
                  </a:cubicBezTo>
                  <a:cubicBezTo>
                    <a:pt x="1445" y="611"/>
                    <a:pt x="1440" y="603"/>
                    <a:pt x="1441" y="603"/>
                  </a:cubicBezTo>
                  <a:cubicBezTo>
                    <a:pt x="1426" y="575"/>
                    <a:pt x="1387" y="586"/>
                    <a:pt x="1366" y="592"/>
                  </a:cubicBezTo>
                  <a:cubicBezTo>
                    <a:pt x="1363" y="614"/>
                    <a:pt x="1386" y="632"/>
                    <a:pt x="1404" y="640"/>
                  </a:cubicBezTo>
                  <a:cubicBezTo>
                    <a:pt x="1429" y="649"/>
                    <a:pt x="1438" y="641"/>
                    <a:pt x="1438" y="641"/>
                  </a:cubicBezTo>
                  <a:lnTo>
                    <a:pt x="1448" y="632"/>
                  </a:lnTo>
                  <a:cubicBezTo>
                    <a:pt x="1459" y="672"/>
                    <a:pt x="1473" y="674"/>
                    <a:pt x="1494" y="690"/>
                  </a:cubicBezTo>
                  <a:cubicBezTo>
                    <a:pt x="1471" y="698"/>
                    <a:pt x="1462" y="705"/>
                    <a:pt x="1433" y="703"/>
                  </a:cubicBezTo>
                  <a:cubicBezTo>
                    <a:pt x="1400" y="652"/>
                    <a:pt x="1301" y="630"/>
                    <a:pt x="1305" y="654"/>
                  </a:cubicBezTo>
                  <a:cubicBezTo>
                    <a:pt x="1319" y="706"/>
                    <a:pt x="1392" y="719"/>
                    <a:pt x="1392" y="719"/>
                  </a:cubicBezTo>
                  <a:cubicBezTo>
                    <a:pt x="1392" y="719"/>
                    <a:pt x="1354" y="733"/>
                    <a:pt x="1360" y="746"/>
                  </a:cubicBezTo>
                  <a:cubicBezTo>
                    <a:pt x="1367" y="758"/>
                    <a:pt x="1417" y="766"/>
                    <a:pt x="1410" y="785"/>
                  </a:cubicBezTo>
                  <a:cubicBezTo>
                    <a:pt x="1358" y="762"/>
                    <a:pt x="1348" y="771"/>
                    <a:pt x="1383" y="817"/>
                  </a:cubicBezTo>
                  <a:cubicBezTo>
                    <a:pt x="1339" y="819"/>
                    <a:pt x="1349" y="772"/>
                    <a:pt x="1321" y="761"/>
                  </a:cubicBezTo>
                  <a:cubicBezTo>
                    <a:pt x="1301" y="775"/>
                    <a:pt x="1313" y="806"/>
                    <a:pt x="1313" y="806"/>
                  </a:cubicBezTo>
                  <a:cubicBezTo>
                    <a:pt x="1303" y="798"/>
                    <a:pt x="1277" y="754"/>
                    <a:pt x="1255" y="760"/>
                  </a:cubicBezTo>
                  <a:cubicBezTo>
                    <a:pt x="1248" y="765"/>
                    <a:pt x="1248" y="789"/>
                    <a:pt x="1265" y="805"/>
                  </a:cubicBezTo>
                  <a:cubicBezTo>
                    <a:pt x="1244" y="809"/>
                    <a:pt x="1210" y="806"/>
                    <a:pt x="1205" y="829"/>
                  </a:cubicBezTo>
                  <a:cubicBezTo>
                    <a:pt x="1239" y="855"/>
                    <a:pt x="1276" y="855"/>
                    <a:pt x="1329" y="849"/>
                  </a:cubicBezTo>
                  <a:cubicBezTo>
                    <a:pt x="1329" y="849"/>
                    <a:pt x="1339" y="848"/>
                    <a:pt x="1350" y="845"/>
                  </a:cubicBezTo>
                  <a:cubicBezTo>
                    <a:pt x="1360" y="842"/>
                    <a:pt x="1375" y="856"/>
                    <a:pt x="1375" y="856"/>
                  </a:cubicBezTo>
                  <a:cubicBezTo>
                    <a:pt x="1349" y="862"/>
                    <a:pt x="1360" y="870"/>
                    <a:pt x="1308" y="881"/>
                  </a:cubicBezTo>
                  <a:cubicBezTo>
                    <a:pt x="1274" y="897"/>
                    <a:pt x="1247" y="918"/>
                    <a:pt x="1247" y="953"/>
                  </a:cubicBezTo>
                  <a:cubicBezTo>
                    <a:pt x="1268" y="963"/>
                    <a:pt x="1294" y="973"/>
                    <a:pt x="1308" y="953"/>
                  </a:cubicBezTo>
                  <a:cubicBezTo>
                    <a:pt x="1331" y="920"/>
                    <a:pt x="1324" y="946"/>
                    <a:pt x="1340" y="945"/>
                  </a:cubicBezTo>
                  <a:lnTo>
                    <a:pt x="1358" y="951"/>
                  </a:lnTo>
                  <a:cubicBezTo>
                    <a:pt x="1344" y="986"/>
                    <a:pt x="1264" y="985"/>
                    <a:pt x="1279" y="1011"/>
                  </a:cubicBezTo>
                  <a:cubicBezTo>
                    <a:pt x="1295" y="1035"/>
                    <a:pt x="1319" y="1061"/>
                    <a:pt x="1319" y="1061"/>
                  </a:cubicBezTo>
                  <a:cubicBezTo>
                    <a:pt x="1319" y="1061"/>
                    <a:pt x="1263" y="1032"/>
                    <a:pt x="1247" y="1053"/>
                  </a:cubicBezTo>
                  <a:cubicBezTo>
                    <a:pt x="1232" y="1071"/>
                    <a:pt x="1265" y="1102"/>
                    <a:pt x="1324" y="1115"/>
                  </a:cubicBezTo>
                  <a:cubicBezTo>
                    <a:pt x="1304" y="1128"/>
                    <a:pt x="1233" y="1115"/>
                    <a:pt x="1276" y="1160"/>
                  </a:cubicBezTo>
                  <a:cubicBezTo>
                    <a:pt x="1225" y="1181"/>
                    <a:pt x="1242" y="1196"/>
                    <a:pt x="1283" y="1185"/>
                  </a:cubicBezTo>
                  <a:lnTo>
                    <a:pt x="1303" y="1188"/>
                  </a:lnTo>
                  <a:cubicBezTo>
                    <a:pt x="1291" y="1196"/>
                    <a:pt x="1254" y="1213"/>
                    <a:pt x="1257" y="1226"/>
                  </a:cubicBezTo>
                  <a:cubicBezTo>
                    <a:pt x="1259" y="1243"/>
                    <a:pt x="1300" y="1222"/>
                    <a:pt x="1307" y="1235"/>
                  </a:cubicBezTo>
                  <a:cubicBezTo>
                    <a:pt x="1310" y="1254"/>
                    <a:pt x="1287" y="1262"/>
                    <a:pt x="1285" y="1267"/>
                  </a:cubicBezTo>
                  <a:cubicBezTo>
                    <a:pt x="1314" y="1286"/>
                    <a:pt x="1331" y="1241"/>
                    <a:pt x="1358" y="1267"/>
                  </a:cubicBezTo>
                  <a:cubicBezTo>
                    <a:pt x="1348" y="1286"/>
                    <a:pt x="1305" y="1282"/>
                    <a:pt x="1314" y="1311"/>
                  </a:cubicBezTo>
                  <a:cubicBezTo>
                    <a:pt x="1330" y="1323"/>
                    <a:pt x="1357" y="1318"/>
                    <a:pt x="1373" y="1329"/>
                  </a:cubicBezTo>
                  <a:cubicBezTo>
                    <a:pt x="1373" y="1329"/>
                    <a:pt x="1351" y="1371"/>
                    <a:pt x="1363" y="1376"/>
                  </a:cubicBezTo>
                  <a:cubicBezTo>
                    <a:pt x="1386" y="1388"/>
                    <a:pt x="1408" y="1351"/>
                    <a:pt x="1416" y="1349"/>
                  </a:cubicBezTo>
                  <a:cubicBezTo>
                    <a:pt x="1410" y="1396"/>
                    <a:pt x="1450" y="1380"/>
                    <a:pt x="1438" y="1413"/>
                  </a:cubicBezTo>
                  <a:cubicBezTo>
                    <a:pt x="1438" y="1430"/>
                    <a:pt x="1436" y="1454"/>
                    <a:pt x="1454" y="1463"/>
                  </a:cubicBezTo>
                  <a:cubicBezTo>
                    <a:pt x="1491" y="1452"/>
                    <a:pt x="1495" y="1423"/>
                    <a:pt x="1494" y="1379"/>
                  </a:cubicBezTo>
                  <a:cubicBezTo>
                    <a:pt x="1494" y="1364"/>
                    <a:pt x="1537" y="1389"/>
                    <a:pt x="1537" y="1389"/>
                  </a:cubicBezTo>
                  <a:cubicBezTo>
                    <a:pt x="1563" y="1410"/>
                    <a:pt x="1492" y="1426"/>
                    <a:pt x="1513" y="1471"/>
                  </a:cubicBezTo>
                  <a:cubicBezTo>
                    <a:pt x="1573" y="1479"/>
                    <a:pt x="1573" y="1428"/>
                    <a:pt x="1621" y="1419"/>
                  </a:cubicBezTo>
                  <a:cubicBezTo>
                    <a:pt x="1643" y="1433"/>
                    <a:pt x="1612" y="1457"/>
                    <a:pt x="1605" y="1474"/>
                  </a:cubicBezTo>
                  <a:cubicBezTo>
                    <a:pt x="1575" y="1491"/>
                    <a:pt x="1538" y="1471"/>
                    <a:pt x="1509" y="1530"/>
                  </a:cubicBezTo>
                  <a:cubicBezTo>
                    <a:pt x="1551" y="1546"/>
                    <a:pt x="1570" y="1533"/>
                    <a:pt x="1584" y="1525"/>
                  </a:cubicBezTo>
                  <a:cubicBezTo>
                    <a:pt x="1597" y="1516"/>
                    <a:pt x="1596" y="1511"/>
                    <a:pt x="1606" y="1507"/>
                  </a:cubicBezTo>
                  <a:cubicBezTo>
                    <a:pt x="1607" y="1523"/>
                    <a:pt x="1603" y="1553"/>
                    <a:pt x="1618" y="1559"/>
                  </a:cubicBezTo>
                  <a:cubicBezTo>
                    <a:pt x="1632" y="1558"/>
                    <a:pt x="1633" y="1553"/>
                    <a:pt x="1645" y="1546"/>
                  </a:cubicBezTo>
                  <a:cubicBezTo>
                    <a:pt x="1657" y="1558"/>
                    <a:pt x="1626" y="1589"/>
                    <a:pt x="1644" y="1602"/>
                  </a:cubicBezTo>
                  <a:cubicBezTo>
                    <a:pt x="1661" y="1599"/>
                    <a:pt x="1667" y="1583"/>
                    <a:pt x="1667" y="1583"/>
                  </a:cubicBezTo>
                  <a:cubicBezTo>
                    <a:pt x="1677" y="1597"/>
                    <a:pt x="1689" y="1597"/>
                    <a:pt x="1700" y="1594"/>
                  </a:cubicBezTo>
                  <a:cubicBezTo>
                    <a:pt x="1706" y="1579"/>
                    <a:pt x="1707" y="1545"/>
                    <a:pt x="1688" y="1533"/>
                  </a:cubicBezTo>
                  <a:cubicBezTo>
                    <a:pt x="1697" y="1522"/>
                    <a:pt x="1720" y="1543"/>
                    <a:pt x="1729" y="1535"/>
                  </a:cubicBezTo>
                  <a:cubicBezTo>
                    <a:pt x="1748" y="1557"/>
                    <a:pt x="1707" y="1600"/>
                    <a:pt x="1737" y="1618"/>
                  </a:cubicBezTo>
                  <a:cubicBezTo>
                    <a:pt x="1766" y="1615"/>
                    <a:pt x="1765" y="1586"/>
                    <a:pt x="1794" y="1574"/>
                  </a:cubicBezTo>
                  <a:cubicBezTo>
                    <a:pt x="1789" y="1604"/>
                    <a:pt x="1824" y="1626"/>
                    <a:pt x="1779" y="1648"/>
                  </a:cubicBezTo>
                  <a:cubicBezTo>
                    <a:pt x="1779" y="1677"/>
                    <a:pt x="1834" y="1669"/>
                    <a:pt x="1808" y="1711"/>
                  </a:cubicBezTo>
                  <a:cubicBezTo>
                    <a:pt x="1818" y="1728"/>
                    <a:pt x="1831" y="1721"/>
                    <a:pt x="1843" y="1718"/>
                  </a:cubicBezTo>
                  <a:lnTo>
                    <a:pt x="1870" y="1688"/>
                  </a:lnTo>
                  <a:cubicBezTo>
                    <a:pt x="1862" y="1712"/>
                    <a:pt x="1860" y="1750"/>
                    <a:pt x="1867" y="1777"/>
                  </a:cubicBezTo>
                  <a:cubicBezTo>
                    <a:pt x="1858" y="1800"/>
                    <a:pt x="1879" y="1825"/>
                    <a:pt x="1839" y="1844"/>
                  </a:cubicBezTo>
                  <a:cubicBezTo>
                    <a:pt x="1828" y="1900"/>
                    <a:pt x="1827" y="1956"/>
                    <a:pt x="1763" y="1992"/>
                  </a:cubicBezTo>
                  <a:cubicBezTo>
                    <a:pt x="1726" y="2060"/>
                    <a:pt x="1497" y="2024"/>
                    <a:pt x="1446" y="2092"/>
                  </a:cubicBezTo>
                  <a:cubicBezTo>
                    <a:pt x="1459" y="2104"/>
                    <a:pt x="1576" y="2100"/>
                    <a:pt x="1591" y="2096"/>
                  </a:cubicBezTo>
                  <a:cubicBezTo>
                    <a:pt x="1613" y="2085"/>
                    <a:pt x="1631" y="2104"/>
                    <a:pt x="1654" y="2103"/>
                  </a:cubicBezTo>
                  <a:cubicBezTo>
                    <a:pt x="1705" y="2103"/>
                    <a:pt x="1767" y="2086"/>
                    <a:pt x="1809" y="2103"/>
                  </a:cubicBezTo>
                  <a:cubicBezTo>
                    <a:pt x="1869" y="2103"/>
                    <a:pt x="1920" y="2105"/>
                    <a:pt x="1974" y="2105"/>
                  </a:cubicBezTo>
                  <a:lnTo>
                    <a:pt x="1974" y="2106"/>
                  </a:lnTo>
                  <a:close/>
                </a:path>
              </a:pathLst>
            </a:custGeom>
            <a:solidFill>
              <a:srgbClr val="2F469C"/>
            </a:solidFill>
            <a:ln>
              <a:noFill/>
            </a:ln>
            <a:extLst/>
          </p:spPr>
          <p:txBody>
            <a:bodyPr/>
            <a:lstStyle/>
            <a:p>
              <a:pPr fontAlgn="auto">
                <a:spcBef>
                  <a:spcPts val="0"/>
                </a:spcBef>
                <a:spcAft>
                  <a:spcPts val="0"/>
                </a:spcAft>
                <a:defRPr/>
              </a:pPr>
              <a:endParaRPr lang="en-US" dirty="0">
                <a:latin typeface="+mn-lt"/>
              </a:endParaRPr>
            </a:p>
          </p:txBody>
        </p:sp>
        <p:sp>
          <p:nvSpPr>
            <p:cNvPr id="53" name="Freeform 13"/>
            <p:cNvSpPr>
              <a:spLocks noChangeAspect="1" noEditPoints="1"/>
            </p:cNvSpPr>
            <p:nvPr/>
          </p:nvSpPr>
          <p:spPr bwMode="auto">
            <a:xfrm>
              <a:off x="3236" y="2759"/>
              <a:ext cx="580" cy="569"/>
            </a:xfrm>
            <a:custGeom>
              <a:avLst/>
              <a:gdLst>
                <a:gd name="T0" fmla="*/ 321 w 639"/>
                <a:gd name="T1" fmla="*/ 621 h 621"/>
                <a:gd name="T2" fmla="*/ 321 w 639"/>
                <a:gd name="T3" fmla="*/ 621 h 621"/>
                <a:gd name="T4" fmla="*/ 639 w 639"/>
                <a:gd name="T5" fmla="*/ 307 h 621"/>
                <a:gd name="T6" fmla="*/ 321 w 639"/>
                <a:gd name="T7" fmla="*/ 0 h 621"/>
                <a:gd name="T8" fmla="*/ 0 w 639"/>
                <a:gd name="T9" fmla="*/ 307 h 621"/>
                <a:gd name="T10" fmla="*/ 321 w 639"/>
                <a:gd name="T11" fmla="*/ 621 h 621"/>
                <a:gd name="T12" fmla="*/ 321 w 639"/>
                <a:gd name="T13" fmla="*/ 621 h 621"/>
                <a:gd name="T14" fmla="*/ 162 w 639"/>
                <a:gd name="T15" fmla="*/ 307 h 621"/>
                <a:gd name="T16" fmla="*/ 162 w 639"/>
                <a:gd name="T17" fmla="*/ 307 h 621"/>
                <a:gd name="T18" fmla="*/ 321 w 639"/>
                <a:gd name="T19" fmla="*/ 125 h 621"/>
                <a:gd name="T20" fmla="*/ 477 w 639"/>
                <a:gd name="T21" fmla="*/ 307 h 621"/>
                <a:gd name="T22" fmla="*/ 321 w 639"/>
                <a:gd name="T23" fmla="*/ 495 h 621"/>
                <a:gd name="T24" fmla="*/ 162 w 639"/>
                <a:gd name="T25" fmla="*/ 307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39" h="621">
                  <a:moveTo>
                    <a:pt x="321" y="621"/>
                  </a:moveTo>
                  <a:lnTo>
                    <a:pt x="321" y="621"/>
                  </a:lnTo>
                  <a:cubicBezTo>
                    <a:pt x="512" y="621"/>
                    <a:pt x="639" y="480"/>
                    <a:pt x="639" y="307"/>
                  </a:cubicBezTo>
                  <a:cubicBezTo>
                    <a:pt x="639" y="124"/>
                    <a:pt x="511" y="0"/>
                    <a:pt x="321" y="0"/>
                  </a:cubicBezTo>
                  <a:cubicBezTo>
                    <a:pt x="130" y="0"/>
                    <a:pt x="0" y="121"/>
                    <a:pt x="0" y="307"/>
                  </a:cubicBezTo>
                  <a:cubicBezTo>
                    <a:pt x="0" y="489"/>
                    <a:pt x="132" y="621"/>
                    <a:pt x="321" y="621"/>
                  </a:cubicBezTo>
                  <a:lnTo>
                    <a:pt x="321" y="621"/>
                  </a:lnTo>
                  <a:close/>
                  <a:moveTo>
                    <a:pt x="162" y="307"/>
                  </a:moveTo>
                  <a:lnTo>
                    <a:pt x="162" y="307"/>
                  </a:lnTo>
                  <a:cubicBezTo>
                    <a:pt x="162" y="198"/>
                    <a:pt x="214" y="125"/>
                    <a:pt x="321" y="125"/>
                  </a:cubicBezTo>
                  <a:cubicBezTo>
                    <a:pt x="425" y="125"/>
                    <a:pt x="477" y="192"/>
                    <a:pt x="477" y="307"/>
                  </a:cubicBezTo>
                  <a:cubicBezTo>
                    <a:pt x="477" y="413"/>
                    <a:pt x="426" y="495"/>
                    <a:pt x="321" y="495"/>
                  </a:cubicBezTo>
                  <a:cubicBezTo>
                    <a:pt x="220" y="495"/>
                    <a:pt x="162" y="415"/>
                    <a:pt x="162" y="307"/>
                  </a:cubicBezTo>
                  <a:close/>
                </a:path>
              </a:pathLst>
            </a:custGeom>
            <a:solidFill>
              <a:schemeClr val="bg1"/>
            </a:solidFill>
            <a:ln>
              <a:noFill/>
            </a:ln>
            <a:extLst/>
          </p:spPr>
          <p:txBody>
            <a:bodyPr/>
            <a:lstStyle/>
            <a:p>
              <a:pPr fontAlgn="auto">
                <a:spcBef>
                  <a:spcPts val="0"/>
                </a:spcBef>
                <a:spcAft>
                  <a:spcPts val="0"/>
                </a:spcAft>
                <a:defRPr/>
              </a:pPr>
              <a:endParaRPr lang="en-US" dirty="0">
                <a:latin typeface="+mn-lt"/>
              </a:endParaRPr>
            </a:p>
          </p:txBody>
        </p:sp>
        <p:sp>
          <p:nvSpPr>
            <p:cNvPr id="54" name="Freeform 14"/>
            <p:cNvSpPr>
              <a:spLocks noChangeAspect="1"/>
            </p:cNvSpPr>
            <p:nvPr/>
          </p:nvSpPr>
          <p:spPr bwMode="auto">
            <a:xfrm>
              <a:off x="3893" y="2759"/>
              <a:ext cx="409" cy="569"/>
            </a:xfrm>
            <a:custGeom>
              <a:avLst/>
              <a:gdLst>
                <a:gd name="T0" fmla="*/ 377 w 441"/>
                <a:gd name="T1" fmla="*/ 128 h 621"/>
                <a:gd name="T2" fmla="*/ 377 w 441"/>
                <a:gd name="T3" fmla="*/ 128 h 621"/>
                <a:gd name="T4" fmla="*/ 270 w 441"/>
                <a:gd name="T5" fmla="*/ 114 h 621"/>
                <a:gd name="T6" fmla="*/ 163 w 441"/>
                <a:gd name="T7" fmla="*/ 160 h 621"/>
                <a:gd name="T8" fmla="*/ 290 w 441"/>
                <a:gd name="T9" fmla="*/ 260 h 621"/>
                <a:gd name="T10" fmla="*/ 441 w 441"/>
                <a:gd name="T11" fmla="*/ 443 h 621"/>
                <a:gd name="T12" fmla="*/ 187 w 441"/>
                <a:gd name="T13" fmla="*/ 621 h 621"/>
                <a:gd name="T14" fmla="*/ 11 w 441"/>
                <a:gd name="T15" fmla="*/ 594 h 621"/>
                <a:gd name="T16" fmla="*/ 11 w 441"/>
                <a:gd name="T17" fmla="*/ 469 h 621"/>
                <a:gd name="T18" fmla="*/ 193 w 441"/>
                <a:gd name="T19" fmla="*/ 506 h 621"/>
                <a:gd name="T20" fmla="*/ 279 w 441"/>
                <a:gd name="T21" fmla="*/ 448 h 621"/>
                <a:gd name="T22" fmla="*/ 153 w 441"/>
                <a:gd name="T23" fmla="*/ 349 h 621"/>
                <a:gd name="T24" fmla="*/ 0 w 441"/>
                <a:gd name="T25" fmla="*/ 160 h 621"/>
                <a:gd name="T26" fmla="*/ 243 w 441"/>
                <a:gd name="T27" fmla="*/ 0 h 621"/>
                <a:gd name="T28" fmla="*/ 377 w 441"/>
                <a:gd name="T29" fmla="*/ 10 h 621"/>
                <a:gd name="T30" fmla="*/ 377 w 441"/>
                <a:gd name="T31" fmla="*/ 128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1" h="621">
                  <a:moveTo>
                    <a:pt x="377" y="128"/>
                  </a:moveTo>
                  <a:lnTo>
                    <a:pt x="377" y="128"/>
                  </a:lnTo>
                  <a:cubicBezTo>
                    <a:pt x="341" y="122"/>
                    <a:pt x="306" y="114"/>
                    <a:pt x="270" y="114"/>
                  </a:cubicBezTo>
                  <a:cubicBezTo>
                    <a:pt x="207" y="114"/>
                    <a:pt x="163" y="129"/>
                    <a:pt x="163" y="160"/>
                  </a:cubicBezTo>
                  <a:cubicBezTo>
                    <a:pt x="163" y="195"/>
                    <a:pt x="223" y="224"/>
                    <a:pt x="290" y="260"/>
                  </a:cubicBezTo>
                  <a:cubicBezTo>
                    <a:pt x="353" y="294"/>
                    <a:pt x="441" y="340"/>
                    <a:pt x="441" y="443"/>
                  </a:cubicBezTo>
                  <a:cubicBezTo>
                    <a:pt x="441" y="557"/>
                    <a:pt x="340" y="621"/>
                    <a:pt x="187" y="621"/>
                  </a:cubicBezTo>
                  <a:cubicBezTo>
                    <a:pt x="117" y="621"/>
                    <a:pt x="69" y="607"/>
                    <a:pt x="11" y="594"/>
                  </a:cubicBezTo>
                  <a:lnTo>
                    <a:pt x="11" y="469"/>
                  </a:lnTo>
                  <a:cubicBezTo>
                    <a:pt x="56" y="482"/>
                    <a:pt x="128" y="506"/>
                    <a:pt x="193" y="506"/>
                  </a:cubicBezTo>
                  <a:cubicBezTo>
                    <a:pt x="236" y="506"/>
                    <a:pt x="279" y="487"/>
                    <a:pt x="279" y="448"/>
                  </a:cubicBezTo>
                  <a:cubicBezTo>
                    <a:pt x="279" y="412"/>
                    <a:pt x="227" y="391"/>
                    <a:pt x="153" y="349"/>
                  </a:cubicBezTo>
                  <a:cubicBezTo>
                    <a:pt x="86" y="316"/>
                    <a:pt x="0" y="247"/>
                    <a:pt x="0" y="160"/>
                  </a:cubicBezTo>
                  <a:cubicBezTo>
                    <a:pt x="0" y="57"/>
                    <a:pt x="104" y="0"/>
                    <a:pt x="243" y="0"/>
                  </a:cubicBezTo>
                  <a:cubicBezTo>
                    <a:pt x="288" y="0"/>
                    <a:pt x="333" y="4"/>
                    <a:pt x="377" y="10"/>
                  </a:cubicBezTo>
                  <a:lnTo>
                    <a:pt x="377" y="128"/>
                  </a:lnTo>
                  <a:close/>
                </a:path>
              </a:pathLst>
            </a:custGeom>
            <a:solidFill>
              <a:schemeClr val="bg1"/>
            </a:solidFill>
            <a:ln>
              <a:noFill/>
            </a:ln>
            <a:extLst/>
          </p:spPr>
          <p:txBody>
            <a:bodyPr/>
            <a:lstStyle/>
            <a:p>
              <a:pPr fontAlgn="auto">
                <a:spcBef>
                  <a:spcPts val="0"/>
                </a:spcBef>
                <a:spcAft>
                  <a:spcPts val="0"/>
                </a:spcAft>
                <a:defRPr/>
              </a:pPr>
              <a:endParaRPr lang="en-US" dirty="0">
                <a:latin typeface="+mn-lt"/>
              </a:endParaRPr>
            </a:p>
          </p:txBody>
        </p:sp>
        <p:sp>
          <p:nvSpPr>
            <p:cNvPr id="55" name="Freeform 15"/>
            <p:cNvSpPr>
              <a:spLocks noChangeAspect="1"/>
            </p:cNvSpPr>
            <p:nvPr/>
          </p:nvSpPr>
          <p:spPr bwMode="auto">
            <a:xfrm>
              <a:off x="1771" y="2562"/>
              <a:ext cx="217" cy="744"/>
            </a:xfrm>
            <a:custGeom>
              <a:avLst/>
              <a:gdLst>
                <a:gd name="T0" fmla="*/ 18 w 229"/>
                <a:gd name="T1" fmla="*/ 817 h 817"/>
                <a:gd name="T2" fmla="*/ 18 w 229"/>
                <a:gd name="T3" fmla="*/ 817 h 817"/>
                <a:gd name="T4" fmla="*/ 24 w 229"/>
                <a:gd name="T5" fmla="*/ 606 h 817"/>
                <a:gd name="T6" fmla="*/ 24 w 229"/>
                <a:gd name="T7" fmla="*/ 287 h 817"/>
                <a:gd name="T8" fmla="*/ 0 w 229"/>
                <a:gd name="T9" fmla="*/ 0 h 817"/>
                <a:gd name="T10" fmla="*/ 211 w 229"/>
                <a:gd name="T11" fmla="*/ 0 h 817"/>
                <a:gd name="T12" fmla="*/ 205 w 229"/>
                <a:gd name="T13" fmla="*/ 232 h 817"/>
                <a:gd name="T14" fmla="*/ 205 w 229"/>
                <a:gd name="T15" fmla="*/ 530 h 817"/>
                <a:gd name="T16" fmla="*/ 229 w 229"/>
                <a:gd name="T17" fmla="*/ 817 h 817"/>
                <a:gd name="T18" fmla="*/ 18 w 229"/>
                <a:gd name="T19" fmla="*/ 817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817">
                  <a:moveTo>
                    <a:pt x="18" y="817"/>
                  </a:moveTo>
                  <a:lnTo>
                    <a:pt x="18" y="817"/>
                  </a:lnTo>
                  <a:cubicBezTo>
                    <a:pt x="22" y="750"/>
                    <a:pt x="24" y="699"/>
                    <a:pt x="24" y="606"/>
                  </a:cubicBezTo>
                  <a:lnTo>
                    <a:pt x="24" y="287"/>
                  </a:lnTo>
                  <a:cubicBezTo>
                    <a:pt x="24" y="172"/>
                    <a:pt x="17" y="85"/>
                    <a:pt x="0" y="0"/>
                  </a:cubicBezTo>
                  <a:lnTo>
                    <a:pt x="211" y="0"/>
                  </a:lnTo>
                  <a:cubicBezTo>
                    <a:pt x="211" y="59"/>
                    <a:pt x="205" y="140"/>
                    <a:pt x="205" y="232"/>
                  </a:cubicBezTo>
                  <a:lnTo>
                    <a:pt x="205" y="530"/>
                  </a:lnTo>
                  <a:cubicBezTo>
                    <a:pt x="205" y="614"/>
                    <a:pt x="218" y="739"/>
                    <a:pt x="229" y="817"/>
                  </a:cubicBezTo>
                  <a:lnTo>
                    <a:pt x="18" y="817"/>
                  </a:lnTo>
                  <a:close/>
                </a:path>
              </a:pathLst>
            </a:custGeom>
            <a:solidFill>
              <a:schemeClr val="bg1"/>
            </a:solidFill>
            <a:ln>
              <a:noFill/>
            </a:ln>
            <a:extLst/>
          </p:spPr>
          <p:txBody>
            <a:bodyPr/>
            <a:lstStyle/>
            <a:p>
              <a:pPr fontAlgn="auto">
                <a:spcBef>
                  <a:spcPts val="0"/>
                </a:spcBef>
                <a:spcAft>
                  <a:spcPts val="0"/>
                </a:spcAft>
                <a:defRPr/>
              </a:pPr>
              <a:endParaRPr lang="en-US" dirty="0">
                <a:latin typeface="+mn-lt"/>
              </a:endParaRPr>
            </a:p>
          </p:txBody>
        </p:sp>
        <p:sp>
          <p:nvSpPr>
            <p:cNvPr id="56" name="Freeform 16"/>
            <p:cNvSpPr>
              <a:spLocks noChangeAspect="1" noEditPoints="1"/>
            </p:cNvSpPr>
            <p:nvPr/>
          </p:nvSpPr>
          <p:spPr bwMode="auto">
            <a:xfrm>
              <a:off x="2097" y="2759"/>
              <a:ext cx="600" cy="786"/>
            </a:xfrm>
            <a:custGeom>
              <a:avLst/>
              <a:gdLst>
                <a:gd name="T0" fmla="*/ 210 w 662"/>
                <a:gd name="T1" fmla="*/ 851 h 863"/>
                <a:gd name="T2" fmla="*/ 210 w 662"/>
                <a:gd name="T3" fmla="*/ 851 h 863"/>
                <a:gd name="T4" fmla="*/ 198 w 662"/>
                <a:gd name="T5" fmla="*/ 632 h 863"/>
                <a:gd name="T6" fmla="*/ 198 w 662"/>
                <a:gd name="T7" fmla="*/ 564 h 863"/>
                <a:gd name="T8" fmla="*/ 385 w 662"/>
                <a:gd name="T9" fmla="*/ 621 h 863"/>
                <a:gd name="T10" fmla="*/ 662 w 662"/>
                <a:gd name="T11" fmla="*/ 322 h 863"/>
                <a:gd name="T12" fmla="*/ 378 w 662"/>
                <a:gd name="T13" fmla="*/ 0 h 863"/>
                <a:gd name="T14" fmla="*/ 174 w 662"/>
                <a:gd name="T15" fmla="*/ 98 h 863"/>
                <a:gd name="T16" fmla="*/ 153 w 662"/>
                <a:gd name="T17" fmla="*/ 15 h 863"/>
                <a:gd name="T18" fmla="*/ 0 w 662"/>
                <a:gd name="T19" fmla="*/ 26 h 863"/>
                <a:gd name="T20" fmla="*/ 36 w 662"/>
                <a:gd name="T21" fmla="*/ 323 h 863"/>
                <a:gd name="T22" fmla="*/ 36 w 662"/>
                <a:gd name="T23" fmla="*/ 564 h 863"/>
                <a:gd name="T24" fmla="*/ 12 w 662"/>
                <a:gd name="T25" fmla="*/ 863 h 863"/>
                <a:gd name="T26" fmla="*/ 210 w 662"/>
                <a:gd name="T27" fmla="*/ 851 h 863"/>
                <a:gd name="T28" fmla="*/ 210 w 662"/>
                <a:gd name="T29" fmla="*/ 851 h 863"/>
                <a:gd name="T30" fmla="*/ 186 w 662"/>
                <a:gd name="T31" fmla="*/ 323 h 863"/>
                <a:gd name="T32" fmla="*/ 186 w 662"/>
                <a:gd name="T33" fmla="*/ 323 h 863"/>
                <a:gd name="T34" fmla="*/ 338 w 662"/>
                <a:gd name="T35" fmla="*/ 125 h 863"/>
                <a:gd name="T36" fmla="*/ 500 w 662"/>
                <a:gd name="T37" fmla="*/ 323 h 863"/>
                <a:gd name="T38" fmla="*/ 345 w 662"/>
                <a:gd name="T39" fmla="*/ 495 h 863"/>
                <a:gd name="T40" fmla="*/ 186 w 662"/>
                <a:gd name="T41" fmla="*/ 323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62" h="863">
                  <a:moveTo>
                    <a:pt x="210" y="851"/>
                  </a:moveTo>
                  <a:lnTo>
                    <a:pt x="210" y="851"/>
                  </a:lnTo>
                  <a:cubicBezTo>
                    <a:pt x="198" y="763"/>
                    <a:pt x="198" y="664"/>
                    <a:pt x="198" y="632"/>
                  </a:cubicBezTo>
                  <a:lnTo>
                    <a:pt x="198" y="564"/>
                  </a:lnTo>
                  <a:cubicBezTo>
                    <a:pt x="242" y="589"/>
                    <a:pt x="288" y="621"/>
                    <a:pt x="385" y="621"/>
                  </a:cubicBezTo>
                  <a:cubicBezTo>
                    <a:pt x="550" y="621"/>
                    <a:pt x="662" y="495"/>
                    <a:pt x="662" y="322"/>
                  </a:cubicBezTo>
                  <a:cubicBezTo>
                    <a:pt x="662" y="134"/>
                    <a:pt x="546" y="0"/>
                    <a:pt x="378" y="0"/>
                  </a:cubicBezTo>
                  <a:cubicBezTo>
                    <a:pt x="261" y="0"/>
                    <a:pt x="213" y="56"/>
                    <a:pt x="174" y="98"/>
                  </a:cubicBezTo>
                  <a:cubicBezTo>
                    <a:pt x="166" y="67"/>
                    <a:pt x="162" y="41"/>
                    <a:pt x="153" y="15"/>
                  </a:cubicBezTo>
                  <a:lnTo>
                    <a:pt x="0" y="26"/>
                  </a:lnTo>
                  <a:cubicBezTo>
                    <a:pt x="19" y="127"/>
                    <a:pt x="36" y="220"/>
                    <a:pt x="36" y="323"/>
                  </a:cubicBezTo>
                  <a:lnTo>
                    <a:pt x="36" y="564"/>
                  </a:lnTo>
                  <a:cubicBezTo>
                    <a:pt x="36" y="648"/>
                    <a:pt x="18" y="808"/>
                    <a:pt x="12" y="863"/>
                  </a:cubicBezTo>
                  <a:lnTo>
                    <a:pt x="210" y="851"/>
                  </a:lnTo>
                  <a:lnTo>
                    <a:pt x="210" y="851"/>
                  </a:lnTo>
                  <a:close/>
                  <a:moveTo>
                    <a:pt x="186" y="323"/>
                  </a:moveTo>
                  <a:lnTo>
                    <a:pt x="186" y="323"/>
                  </a:lnTo>
                  <a:cubicBezTo>
                    <a:pt x="186" y="206"/>
                    <a:pt x="236" y="125"/>
                    <a:pt x="338" y="125"/>
                  </a:cubicBezTo>
                  <a:cubicBezTo>
                    <a:pt x="433" y="125"/>
                    <a:pt x="500" y="207"/>
                    <a:pt x="500" y="323"/>
                  </a:cubicBezTo>
                  <a:cubicBezTo>
                    <a:pt x="500" y="426"/>
                    <a:pt x="448" y="495"/>
                    <a:pt x="345" y="495"/>
                  </a:cubicBezTo>
                  <a:cubicBezTo>
                    <a:pt x="244" y="495"/>
                    <a:pt x="186" y="437"/>
                    <a:pt x="186" y="323"/>
                  </a:cubicBezTo>
                  <a:close/>
                </a:path>
              </a:pathLst>
            </a:custGeom>
            <a:solidFill>
              <a:schemeClr val="bg1"/>
            </a:solidFill>
            <a:ln>
              <a:noFill/>
            </a:ln>
            <a:extLst/>
          </p:spPr>
          <p:txBody>
            <a:bodyPr/>
            <a:lstStyle/>
            <a:p>
              <a:pPr fontAlgn="auto">
                <a:spcBef>
                  <a:spcPts val="0"/>
                </a:spcBef>
                <a:spcAft>
                  <a:spcPts val="0"/>
                </a:spcAft>
                <a:defRPr/>
              </a:pPr>
              <a:endParaRPr lang="en-US" dirty="0">
                <a:latin typeface="+mn-lt"/>
              </a:endParaRPr>
            </a:p>
          </p:txBody>
        </p:sp>
        <p:sp>
          <p:nvSpPr>
            <p:cNvPr id="57" name="Freeform 17"/>
            <p:cNvSpPr>
              <a:spLocks noChangeAspect="1"/>
            </p:cNvSpPr>
            <p:nvPr/>
          </p:nvSpPr>
          <p:spPr bwMode="auto">
            <a:xfrm>
              <a:off x="2775" y="2759"/>
              <a:ext cx="393" cy="569"/>
            </a:xfrm>
            <a:custGeom>
              <a:avLst/>
              <a:gdLst>
                <a:gd name="T0" fmla="*/ 364 w 440"/>
                <a:gd name="T1" fmla="*/ 126 h 621"/>
                <a:gd name="T2" fmla="*/ 364 w 440"/>
                <a:gd name="T3" fmla="*/ 126 h 621"/>
                <a:gd name="T4" fmla="*/ 270 w 440"/>
                <a:gd name="T5" fmla="*/ 114 h 621"/>
                <a:gd name="T6" fmla="*/ 162 w 440"/>
                <a:gd name="T7" fmla="*/ 160 h 621"/>
                <a:gd name="T8" fmla="*/ 289 w 440"/>
                <a:gd name="T9" fmla="*/ 260 h 621"/>
                <a:gd name="T10" fmla="*/ 440 w 440"/>
                <a:gd name="T11" fmla="*/ 443 h 621"/>
                <a:gd name="T12" fmla="*/ 186 w 440"/>
                <a:gd name="T13" fmla="*/ 621 h 621"/>
                <a:gd name="T14" fmla="*/ 11 w 440"/>
                <a:gd name="T15" fmla="*/ 594 h 621"/>
                <a:gd name="T16" fmla="*/ 11 w 440"/>
                <a:gd name="T17" fmla="*/ 469 h 621"/>
                <a:gd name="T18" fmla="*/ 192 w 440"/>
                <a:gd name="T19" fmla="*/ 506 h 621"/>
                <a:gd name="T20" fmla="*/ 278 w 440"/>
                <a:gd name="T21" fmla="*/ 448 h 621"/>
                <a:gd name="T22" fmla="*/ 152 w 440"/>
                <a:gd name="T23" fmla="*/ 349 h 621"/>
                <a:gd name="T24" fmla="*/ 0 w 440"/>
                <a:gd name="T25" fmla="*/ 160 h 621"/>
                <a:gd name="T26" fmla="*/ 242 w 440"/>
                <a:gd name="T27" fmla="*/ 0 h 621"/>
                <a:gd name="T28" fmla="*/ 387 w 440"/>
                <a:gd name="T29" fmla="*/ 12 h 621"/>
                <a:gd name="T30" fmla="*/ 364 w 440"/>
                <a:gd name="T31" fmla="*/ 126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0" h="621">
                  <a:moveTo>
                    <a:pt x="364" y="126"/>
                  </a:moveTo>
                  <a:lnTo>
                    <a:pt x="364" y="126"/>
                  </a:lnTo>
                  <a:cubicBezTo>
                    <a:pt x="328" y="120"/>
                    <a:pt x="306" y="114"/>
                    <a:pt x="270" y="114"/>
                  </a:cubicBezTo>
                  <a:cubicBezTo>
                    <a:pt x="206" y="114"/>
                    <a:pt x="162" y="129"/>
                    <a:pt x="162" y="160"/>
                  </a:cubicBezTo>
                  <a:cubicBezTo>
                    <a:pt x="162" y="195"/>
                    <a:pt x="222" y="224"/>
                    <a:pt x="289" y="260"/>
                  </a:cubicBezTo>
                  <a:cubicBezTo>
                    <a:pt x="353" y="294"/>
                    <a:pt x="440" y="340"/>
                    <a:pt x="440" y="443"/>
                  </a:cubicBezTo>
                  <a:cubicBezTo>
                    <a:pt x="440" y="557"/>
                    <a:pt x="339" y="621"/>
                    <a:pt x="186" y="621"/>
                  </a:cubicBezTo>
                  <a:cubicBezTo>
                    <a:pt x="116" y="621"/>
                    <a:pt x="68" y="607"/>
                    <a:pt x="11" y="594"/>
                  </a:cubicBezTo>
                  <a:lnTo>
                    <a:pt x="11" y="469"/>
                  </a:lnTo>
                  <a:cubicBezTo>
                    <a:pt x="55" y="482"/>
                    <a:pt x="127" y="506"/>
                    <a:pt x="192" y="506"/>
                  </a:cubicBezTo>
                  <a:cubicBezTo>
                    <a:pt x="235" y="506"/>
                    <a:pt x="278" y="487"/>
                    <a:pt x="278" y="448"/>
                  </a:cubicBezTo>
                  <a:cubicBezTo>
                    <a:pt x="278" y="412"/>
                    <a:pt x="227" y="391"/>
                    <a:pt x="152" y="349"/>
                  </a:cubicBezTo>
                  <a:cubicBezTo>
                    <a:pt x="85" y="316"/>
                    <a:pt x="0" y="247"/>
                    <a:pt x="0" y="160"/>
                  </a:cubicBezTo>
                  <a:cubicBezTo>
                    <a:pt x="0" y="57"/>
                    <a:pt x="103" y="0"/>
                    <a:pt x="242" y="0"/>
                  </a:cubicBezTo>
                  <a:cubicBezTo>
                    <a:pt x="288" y="0"/>
                    <a:pt x="342" y="6"/>
                    <a:pt x="387" y="12"/>
                  </a:cubicBezTo>
                  <a:lnTo>
                    <a:pt x="364" y="126"/>
                  </a:lnTo>
                  <a:close/>
                </a:path>
              </a:pathLst>
            </a:custGeom>
            <a:solidFill>
              <a:schemeClr val="bg1"/>
            </a:solidFill>
            <a:ln>
              <a:noFill/>
            </a:ln>
            <a:extLst/>
          </p:spPr>
          <p:txBody>
            <a:bodyPr/>
            <a:lstStyle/>
            <a:p>
              <a:pPr fontAlgn="auto">
                <a:spcBef>
                  <a:spcPts val="0"/>
                </a:spcBef>
                <a:spcAft>
                  <a:spcPts val="0"/>
                </a:spcAft>
                <a:defRPr/>
              </a:pPr>
              <a:endParaRPr lang="en-US" dirty="0">
                <a:latin typeface="+mn-lt"/>
              </a:endParaRPr>
            </a:p>
          </p:txBody>
        </p:sp>
      </p:grpSp>
      <p:pic>
        <p:nvPicPr>
          <p:cNvPr id="58" name="Picture 57"/>
          <p:cNvPicPr>
            <a:picLocks noChangeAspect="1"/>
          </p:cNvPicPr>
          <p:nvPr userDrawn="1"/>
        </p:nvPicPr>
        <p:blipFill rotWithShape="1">
          <a:blip r:embed="rId8">
            <a:extLst>
              <a:ext uri="{28A0092B-C50C-407E-A947-70E740481C1C}">
                <a14:useLocalDpi xmlns:a14="http://schemas.microsoft.com/office/drawing/2010/main" val="0"/>
              </a:ext>
            </a:extLst>
          </a:blip>
          <a:srcRect b="18018"/>
          <a:stretch/>
        </p:blipFill>
        <p:spPr>
          <a:xfrm>
            <a:off x="4724399" y="9353638"/>
            <a:ext cx="2133601" cy="552363"/>
          </a:xfrm>
          <a:prstGeom prst="rect">
            <a:avLst/>
          </a:prstGeom>
        </p:spPr>
      </p:pic>
    </p:spTree>
  </p:cSld>
  <p:clrMap bg1="lt1" tx1="dk1" bg2="lt2" tx2="dk2" accent1="accent1" accent2="accent2" accent3="accent3" accent4="accent4" accent5="accent5" accent6="accent6" hlink="hlink" folHlink="folHlink"/>
  <p:sldLayoutIdLst>
    <p:sldLayoutId id="2147483666" r:id="rId1"/>
    <p:sldLayoutId id="2147483665" r:id="rId2"/>
    <p:sldLayoutId id="2147483668" r:id="rId3"/>
    <p:sldLayoutId id="2147483669" r:id="rId4"/>
    <p:sldLayoutId id="2147483667" r:id="rId5"/>
    <p:sldLayoutId id="2147483653" r:id="rId6"/>
  </p:sldLayoutIdLst>
  <p:hf hdr="0"/>
  <p:txStyles>
    <p:titleStyle>
      <a:lvl1pPr algn="ctr" rtl="0" fontAlgn="base">
        <a:lnSpc>
          <a:spcPct val="100000"/>
        </a:lnSpc>
        <a:spcBef>
          <a:spcPts val="600"/>
        </a:spcBef>
        <a:spcAft>
          <a:spcPct val="0"/>
        </a:spcAft>
        <a:defRPr sz="2000" b="1" kern="1200" spc="20" baseline="0">
          <a:solidFill>
            <a:schemeClr val="bg1"/>
          </a:solidFill>
          <a:latin typeface="Calibri" panose="020F0502020204030204" pitchFamily="34" charset="0"/>
          <a:ea typeface="+mj-ea"/>
          <a:cs typeface="Arial" panose="020B0604020202020204" pitchFamily="34" charset="0"/>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0" indent="0" algn="l" rtl="0" fontAlgn="base">
        <a:lnSpc>
          <a:spcPct val="110000"/>
        </a:lnSpc>
        <a:spcBef>
          <a:spcPts val="2400"/>
        </a:spcBef>
        <a:spcAft>
          <a:spcPct val="0"/>
        </a:spcAft>
        <a:buFont typeface="Arial" charset="0"/>
        <a:buNone/>
        <a:defRPr sz="1400" kern="1200">
          <a:solidFill>
            <a:schemeClr val="bg2">
              <a:lumMod val="25000"/>
            </a:schemeClr>
          </a:solidFill>
          <a:latin typeface="Arial" panose="020B0604020202020204" pitchFamily="34" charset="0"/>
          <a:ea typeface="+mn-ea"/>
          <a:cs typeface="Arial" panose="020B0604020202020204" pitchFamily="34" charset="0"/>
        </a:defRPr>
      </a:lvl1pPr>
      <a:lvl2pPr marL="203200" indent="-177800" algn="l" rtl="0" fontAlgn="base">
        <a:lnSpc>
          <a:spcPct val="110000"/>
        </a:lnSpc>
        <a:spcBef>
          <a:spcPts val="1200"/>
        </a:spcBef>
        <a:spcAft>
          <a:spcPct val="0"/>
        </a:spcAft>
        <a:buFont typeface="Arial" panose="020B0604020202020204" pitchFamily="34" charset="0"/>
        <a:buChar char="•"/>
        <a:defRPr sz="1400" kern="1200">
          <a:solidFill>
            <a:schemeClr val="bg2">
              <a:lumMod val="25000"/>
            </a:schemeClr>
          </a:solidFill>
          <a:latin typeface="Arial" panose="020B0604020202020204" pitchFamily="34" charset="0"/>
          <a:ea typeface="+mn-ea"/>
          <a:cs typeface="Arial" panose="020B0604020202020204" pitchFamily="34" charset="0"/>
        </a:defRPr>
      </a:lvl2pPr>
      <a:lvl3pPr marL="444500" indent="-177800" algn="l" rtl="0" fontAlgn="base">
        <a:lnSpc>
          <a:spcPct val="110000"/>
        </a:lnSpc>
        <a:spcBef>
          <a:spcPts val="600"/>
        </a:spcBef>
        <a:spcAft>
          <a:spcPct val="0"/>
        </a:spcAft>
        <a:buFont typeface="Arial" charset="0"/>
        <a:buChar char="•"/>
        <a:defRPr sz="1200" kern="1200">
          <a:solidFill>
            <a:schemeClr val="bg2">
              <a:lumMod val="25000"/>
            </a:schemeClr>
          </a:solidFill>
          <a:latin typeface="Arial" panose="020B0604020202020204" pitchFamily="34" charset="0"/>
          <a:ea typeface="+mn-ea"/>
          <a:cs typeface="Arial" panose="020B0604020202020204" pitchFamily="34" charset="0"/>
        </a:defRPr>
      </a:lvl3pPr>
      <a:lvl4pPr marL="444500" indent="-190500" algn="l" rtl="0" fontAlgn="base">
        <a:lnSpc>
          <a:spcPct val="110000"/>
        </a:lnSpc>
        <a:spcBef>
          <a:spcPts val="600"/>
        </a:spcBef>
        <a:spcAft>
          <a:spcPct val="0"/>
        </a:spcAft>
        <a:buFont typeface="Arial" charset="0"/>
        <a:buChar char="–"/>
        <a:defRPr sz="1000" kern="1200">
          <a:solidFill>
            <a:schemeClr val="bg2">
              <a:lumMod val="25000"/>
            </a:schemeClr>
          </a:solidFill>
          <a:latin typeface="Arial" panose="020B0604020202020204" pitchFamily="34" charset="0"/>
          <a:ea typeface="+mn-ea"/>
          <a:cs typeface="Arial" panose="020B0604020202020204" pitchFamily="34" charset="0"/>
        </a:defRPr>
      </a:lvl4pPr>
      <a:lvl5pPr marL="723900" indent="-190500" algn="l" defTabSz="723900" rtl="0" fontAlgn="base">
        <a:lnSpc>
          <a:spcPct val="110000"/>
        </a:lnSpc>
        <a:spcBef>
          <a:spcPts val="300"/>
        </a:spcBef>
        <a:spcAft>
          <a:spcPct val="0"/>
        </a:spcAft>
        <a:buFont typeface="Arial" panose="020B0604020202020204" pitchFamily="34" charset="0"/>
        <a:buChar char="−"/>
        <a:defRPr sz="1000" kern="1200">
          <a:solidFill>
            <a:schemeClr val="bg2">
              <a:lumMod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image" Target="../media/image3.png"/><Relationship Id="rId7"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Placeholder 16398"/>
          <p:cNvSpPr>
            <a:spLocks noGrp="1"/>
          </p:cNvSpPr>
          <p:nvPr>
            <p:ph type="body" sz="quarter" idx="13"/>
          </p:nvPr>
        </p:nvSpPr>
        <p:spPr>
          <a:xfrm>
            <a:off x="63500" y="3619500"/>
            <a:ext cx="6667500" cy="469899"/>
          </a:xfrm>
          <a:noFill/>
        </p:spPr>
        <p:txBody>
          <a:bodyPr/>
          <a:lstStyle/>
          <a:p>
            <a:r>
              <a:rPr lang="en-GB" sz="1800" b="1" dirty="0">
                <a:solidFill>
                  <a:srgbClr val="FA9C12"/>
                </a:solidFill>
                <a:latin typeface="Calibri" panose="020F0502020204030204" pitchFamily="34" charset="0"/>
              </a:rPr>
              <a:t>         Turkey PCSI 2012-2017 Trend</a:t>
            </a:r>
          </a:p>
        </p:txBody>
      </p:sp>
      <p:sp>
        <p:nvSpPr>
          <p:cNvPr id="19" name="Slide Number Placeholder 18"/>
          <p:cNvSpPr>
            <a:spLocks noGrp="1"/>
          </p:cNvSpPr>
          <p:nvPr>
            <p:ph type="sldNum" sz="quarter" idx="12"/>
          </p:nvPr>
        </p:nvSpPr>
        <p:spPr/>
        <p:txBody>
          <a:bodyPr/>
          <a:lstStyle/>
          <a:p>
            <a:fld id="{82DC9CB3-5084-4464-9B13-208619317ABC}" type="slidenum">
              <a:rPr lang="en-US" smtClean="0"/>
              <a:pPr/>
              <a:t>1</a:t>
            </a:fld>
            <a:endParaRPr lang="en-US" dirty="0"/>
          </a:p>
        </p:txBody>
      </p:sp>
      <p:graphicFrame>
        <p:nvGraphicFramePr>
          <p:cNvPr id="27" name="Table 26"/>
          <p:cNvGraphicFramePr>
            <a:graphicFrameLocks noGrp="1"/>
          </p:cNvGraphicFramePr>
          <p:nvPr>
            <p:extLst>
              <p:ext uri="{D42A27DB-BD31-4B8C-83A1-F6EECF244321}">
                <p14:modId xmlns:p14="http://schemas.microsoft.com/office/powerpoint/2010/main" val="3369033374"/>
              </p:ext>
            </p:extLst>
          </p:nvPr>
        </p:nvGraphicFramePr>
        <p:xfrm>
          <a:off x="653135" y="5628192"/>
          <a:ext cx="5537202" cy="198269"/>
        </p:xfrm>
        <a:graphic>
          <a:graphicData uri="http://schemas.openxmlformats.org/drawingml/2006/table">
            <a:tbl>
              <a:tblPr firstRow="1" bandRow="1">
                <a:tableStyleId>{2D5ABB26-0587-4C30-8999-92F81FD0307C}</a:tableStyleId>
              </a:tblPr>
              <a:tblGrid>
                <a:gridCol w="908965">
                  <a:extLst>
                    <a:ext uri="{9D8B030D-6E8A-4147-A177-3AD203B41FA5}">
                      <a16:colId xmlns:a16="http://schemas.microsoft.com/office/drawing/2014/main" val="20000"/>
                    </a:ext>
                  </a:extLst>
                </a:gridCol>
                <a:gridCol w="1079500">
                  <a:extLst>
                    <a:ext uri="{9D8B030D-6E8A-4147-A177-3AD203B41FA5}">
                      <a16:colId xmlns:a16="http://schemas.microsoft.com/office/drawing/2014/main" val="20001"/>
                    </a:ext>
                  </a:extLst>
                </a:gridCol>
                <a:gridCol w="1092200">
                  <a:extLst>
                    <a:ext uri="{9D8B030D-6E8A-4147-A177-3AD203B41FA5}">
                      <a16:colId xmlns:a16="http://schemas.microsoft.com/office/drawing/2014/main" val="20002"/>
                    </a:ext>
                  </a:extLst>
                </a:gridCol>
                <a:gridCol w="11557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234037">
                  <a:extLst>
                    <a:ext uri="{9D8B030D-6E8A-4147-A177-3AD203B41FA5}">
                      <a16:colId xmlns:a16="http://schemas.microsoft.com/office/drawing/2014/main" val="20005"/>
                    </a:ext>
                  </a:extLst>
                </a:gridCol>
              </a:tblGrid>
              <a:tr h="198269">
                <a:tc>
                  <a:txBody>
                    <a:bodyPr/>
                    <a:lstStyle/>
                    <a:p>
                      <a:pPr algn="ctr"/>
                      <a:r>
                        <a:rPr lang="en-US" sz="800" dirty="0">
                          <a:solidFill>
                            <a:schemeClr val="tx1"/>
                          </a:solidFill>
                        </a:rPr>
                        <a:t>2010</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9C12"/>
                    </a:solidFill>
                  </a:tcPr>
                </a:tc>
                <a:tc>
                  <a:txBody>
                    <a:bodyPr/>
                    <a:lstStyle/>
                    <a:p>
                      <a:pPr algn="ctr"/>
                      <a:r>
                        <a:rPr lang="en-US" sz="800" dirty="0">
                          <a:solidFill>
                            <a:schemeClr val="tx1"/>
                          </a:solidFill>
                        </a:rPr>
                        <a:t>2011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9C12"/>
                    </a:solidFill>
                  </a:tcPr>
                </a:tc>
                <a:tc>
                  <a:txBody>
                    <a:bodyPr/>
                    <a:lstStyle/>
                    <a:p>
                      <a:pPr algn="ctr"/>
                      <a:r>
                        <a:rPr lang="en-US" sz="800" dirty="0">
                          <a:solidFill>
                            <a:schemeClr val="tx1"/>
                          </a:solidFill>
                        </a:rPr>
                        <a:t>2012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9C12"/>
                    </a:solidFill>
                  </a:tcPr>
                </a:tc>
                <a:tc>
                  <a:txBody>
                    <a:bodyPr/>
                    <a:lstStyle/>
                    <a:p>
                      <a:pPr algn="ctr"/>
                      <a:r>
                        <a:rPr lang="en-US" sz="800" dirty="0">
                          <a:solidFill>
                            <a:schemeClr val="tx1"/>
                          </a:solidFill>
                        </a:rPr>
                        <a:t>2013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9C12"/>
                    </a:solidFill>
                  </a:tcPr>
                </a:tc>
                <a:tc>
                  <a:txBody>
                    <a:bodyPr/>
                    <a:lstStyle/>
                    <a:p>
                      <a:pPr algn="ctr"/>
                      <a:r>
                        <a:rPr lang="en-US" sz="800" dirty="0">
                          <a:solidFill>
                            <a:schemeClr val="tx1"/>
                          </a:solidFill>
                        </a:rPr>
                        <a:t>2014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9C12"/>
                    </a:solidFill>
                  </a:tcPr>
                </a:tc>
                <a:tc>
                  <a:txBody>
                    <a:bodyPr/>
                    <a:lstStyle/>
                    <a:p>
                      <a:pPr algn="ctr"/>
                      <a:r>
                        <a:rPr lang="en-US" sz="800" dirty="0">
                          <a:solidFill>
                            <a:schemeClr val="tx1"/>
                          </a:solidFill>
                        </a:rPr>
                        <a:t>2015</a:t>
                      </a: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9C12"/>
                    </a:solidFill>
                  </a:tcPr>
                </a:tc>
                <a:extLst>
                  <a:ext uri="{0D108BD9-81ED-4DB2-BD59-A6C34878D82A}">
                    <a16:rowId xmlns:a16="http://schemas.microsoft.com/office/drawing/2014/main" val="10000"/>
                  </a:ext>
                </a:extLst>
              </a:tr>
            </a:tbl>
          </a:graphicData>
        </a:graphic>
      </p:graphicFrame>
      <p:sp>
        <p:nvSpPr>
          <p:cNvPr id="42" name="Right Triangle 41"/>
          <p:cNvSpPr/>
          <p:nvPr/>
        </p:nvSpPr>
        <p:spPr>
          <a:xfrm rot="10800000">
            <a:off x="6564011" y="5994400"/>
            <a:ext cx="165100" cy="19840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D_51e888d3ae8edd99" descr="http://img.freeflagicons.com/thumb/glossy_square_icon/south_africa/south_africa_64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4000" y="3680233"/>
            <a:ext cx="442329" cy="331747"/>
          </a:xfrm>
          <a:prstGeom prst="rect">
            <a:avLst/>
          </a:prstGeom>
          <a:noFill/>
          <a:extLst>
            <a:ext uri="{909E8E84-426E-40DD-AFC4-6F175D3DCCD1}">
              <a14:hiddenFill xmlns:a14="http://schemas.microsoft.com/office/drawing/2010/main">
                <a:solidFill>
                  <a:srgbClr val="FFFFFF"/>
                </a:solidFill>
              </a14:hiddenFill>
            </a:ext>
          </a:extLst>
        </p:spPr>
      </p:pic>
      <p:pic>
        <p:nvPicPr>
          <p:cNvPr id="21" name="D_51e888d3ae8edd99" descr="http://img.freeflagicons.com/thumb/glossy_square_icon/south_africa/south_africa_64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032" y="229049"/>
            <a:ext cx="967744" cy="725809"/>
          </a:xfrm>
          <a:prstGeom prst="rect">
            <a:avLst/>
          </a:prstGeom>
          <a:noFill/>
          <a:extLst>
            <a:ext uri="{909E8E84-426E-40DD-AFC4-6F175D3DCCD1}">
              <a14:hiddenFill xmlns:a14="http://schemas.microsoft.com/office/drawing/2010/main">
                <a:solidFill>
                  <a:srgbClr val="FFFFFF"/>
                </a:solidFill>
              </a14:hiddenFill>
            </a:ext>
          </a:extLst>
        </p:spPr>
      </p:pic>
      <p:sp>
        <p:nvSpPr>
          <p:cNvPr id="30" name="Text Placeholder 16398"/>
          <p:cNvSpPr>
            <a:spLocks noGrp="1"/>
          </p:cNvSpPr>
          <p:nvPr>
            <p:ph type="body" sz="quarter" idx="13"/>
          </p:nvPr>
        </p:nvSpPr>
        <p:spPr>
          <a:xfrm>
            <a:off x="63500" y="6999257"/>
            <a:ext cx="6667500" cy="469899"/>
          </a:xfrm>
          <a:noFill/>
        </p:spPr>
        <p:txBody>
          <a:bodyPr/>
          <a:lstStyle/>
          <a:p>
            <a:r>
              <a:rPr lang="en-GB" sz="1800" b="1" dirty="0">
                <a:solidFill>
                  <a:srgbClr val="FA9C12"/>
                </a:solidFill>
                <a:latin typeface="Calibri" panose="020F0502020204030204" pitchFamily="34" charset="0"/>
              </a:rPr>
              <a:t>         Turkey PCSI  12 Month Trend</a:t>
            </a:r>
          </a:p>
        </p:txBody>
      </p:sp>
      <p:pic>
        <p:nvPicPr>
          <p:cNvPr id="31" name="D_51e888d3ae8edd99" descr="http://img.freeflagicons.com/thumb/glossy_square_icon/south_africa/south_africa_64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4000" y="7072680"/>
            <a:ext cx="442329" cy="33174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5" name="D_b0bde8ac40bf8244"/>
          <p:cNvGraphicFramePr/>
          <p:nvPr>
            <p:extLst>
              <p:ext uri="{D42A27DB-BD31-4B8C-83A1-F6EECF244321}">
                <p14:modId xmlns:p14="http://schemas.microsoft.com/office/powerpoint/2010/main" val="3764555076"/>
              </p:ext>
            </p:extLst>
          </p:nvPr>
        </p:nvGraphicFramePr>
        <p:xfrm>
          <a:off x="338442" y="7545052"/>
          <a:ext cx="6265559" cy="148323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D_9b780284c26357fd_CalcTable"/>
          <p:cNvGraphicFramePr>
            <a:graphicFrameLocks noGrp="1"/>
          </p:cNvGraphicFramePr>
          <p:nvPr>
            <p:extLst>
              <p:ext uri="{D42A27DB-BD31-4B8C-83A1-F6EECF244321}">
                <p14:modId xmlns:p14="http://schemas.microsoft.com/office/powerpoint/2010/main" val="8820850"/>
              </p:ext>
            </p:extLst>
          </p:nvPr>
        </p:nvGraphicFramePr>
        <p:xfrm>
          <a:off x="322263" y="5998139"/>
          <a:ext cx="6247414" cy="1001118"/>
        </p:xfrm>
        <a:graphic>
          <a:graphicData uri="http://schemas.openxmlformats.org/drawingml/2006/table">
            <a:tbl>
              <a:tblPr firstRow="1" bandRow="1">
                <a:tableStyleId>{5C22544A-7EE6-4342-B048-85BDC9FD1C3A}</a:tableStyleId>
              </a:tblPr>
              <a:tblGrid>
                <a:gridCol w="6247414">
                  <a:extLst>
                    <a:ext uri="{9D8B030D-6E8A-4147-A177-3AD203B41FA5}">
                      <a16:colId xmlns:a16="http://schemas.microsoft.com/office/drawing/2014/main" val="20000"/>
                    </a:ext>
                  </a:extLst>
                </a:gridCol>
              </a:tblGrid>
              <a:tr h="1001118">
                <a:tc>
                  <a:txBody>
                    <a:bodyPr/>
                    <a:lstStyle/>
                    <a:p>
                      <a:r>
                        <a:rPr lang="en-US" sz="1400" b="1">
                          <a:solidFill>
                            <a:schemeClr val="tx1">
                              <a:lumMod val="75000"/>
                              <a:lumOff val="25000"/>
                            </a:schemeClr>
                          </a:solidFill>
                          <a:latin typeface="Calibri" panose="020F0502020204030204" pitchFamily="34" charset="0"/>
                        </a:rPr>
                        <a:t>The Turkey Primary Consumer Sentiment (“Consumer Confidence”) Index (“PCSI”) as measured by the Thomson Reuters/Ipsos PCSI for November,2017 is down 0.3 percentage points over last month. The monthly PCSI result is driven by the aggregation of the four, weighted, sub-Indices noted below.</a:t>
                      </a:r>
                      <a:endParaRPr lang="en-US" sz="1400" b="1" dirty="0">
                        <a:solidFill>
                          <a:schemeClr val="tx1">
                            <a:lumMod val="75000"/>
                            <a:lumOff val="25000"/>
                          </a:schemeClr>
                        </a:solidFill>
                        <a:latin typeface="Calibri" panose="020F0502020204030204" pitchFamily="34" charset="0"/>
                      </a:endParaRPr>
                    </a:p>
                  </a:txBody>
                  <a:tcPr>
                    <a:noFill/>
                  </a:tcPr>
                </a:tc>
                <a:extLst>
                  <a:ext uri="{0D108BD9-81ED-4DB2-BD59-A6C34878D82A}">
                    <a16:rowId xmlns:a16="http://schemas.microsoft.com/office/drawing/2014/main" val="10000"/>
                  </a:ext>
                </a:extLst>
              </a:tr>
            </a:tbl>
          </a:graphicData>
        </a:graphic>
      </p:graphicFrame>
      <p:sp>
        <p:nvSpPr>
          <p:cNvPr id="4" name="TextBox 3"/>
          <p:cNvSpPr txBox="1"/>
          <p:nvPr/>
        </p:nvSpPr>
        <p:spPr>
          <a:xfrm>
            <a:off x="990600" y="84121"/>
            <a:ext cx="4724400" cy="1015663"/>
          </a:xfrm>
          <a:prstGeom prst="rect">
            <a:avLst/>
          </a:prstGeom>
          <a:noFill/>
        </p:spPr>
        <p:txBody>
          <a:bodyPr wrap="square" rtlCol="0">
            <a:spAutoFit/>
          </a:bodyPr>
          <a:lstStyle/>
          <a:p>
            <a:pPr algn="ctr"/>
            <a:r>
              <a:rPr lang="en-US" sz="2000" b="1" dirty="0">
                <a:solidFill>
                  <a:schemeClr val="bg1"/>
                </a:solidFill>
                <a:latin typeface="Calibri" panose="020F0502020204030204" pitchFamily="34" charset="0"/>
              </a:rPr>
              <a:t>Thomson Reuters/Ipsos Turkey 
Primary Consumer Sentiment Index (PCSI)
November</a:t>
            </a:r>
          </a:p>
        </p:txBody>
      </p:sp>
      <p:graphicFrame>
        <p:nvGraphicFramePr>
          <p:cNvPr id="24" name="D_3541e784d9ee1a60_CalcTable"/>
          <p:cNvGraphicFramePr>
            <a:graphicFrameLocks noGrp="1"/>
          </p:cNvGraphicFramePr>
          <p:nvPr>
            <p:extLst>
              <p:ext uri="{D42A27DB-BD31-4B8C-83A1-F6EECF244321}">
                <p14:modId xmlns:p14="http://schemas.microsoft.com/office/powerpoint/2010/main" val="2267845229"/>
              </p:ext>
            </p:extLst>
          </p:nvPr>
        </p:nvGraphicFramePr>
        <p:xfrm>
          <a:off x="247776" y="1235638"/>
          <a:ext cx="6247414" cy="2383862"/>
        </p:xfrm>
        <a:graphic>
          <a:graphicData uri="http://schemas.openxmlformats.org/drawingml/2006/table">
            <a:tbl>
              <a:tblPr firstRow="1" bandRow="1">
                <a:tableStyleId>{5C22544A-7EE6-4342-B048-85BDC9FD1C3A}</a:tableStyleId>
              </a:tblPr>
              <a:tblGrid>
                <a:gridCol w="6247414">
                  <a:extLst>
                    <a:ext uri="{9D8B030D-6E8A-4147-A177-3AD203B41FA5}">
                      <a16:colId xmlns:a16="http://schemas.microsoft.com/office/drawing/2014/main" val="20000"/>
                    </a:ext>
                  </a:extLst>
                </a:gridCol>
              </a:tblGrid>
              <a:tr h="2383862">
                <a:tc>
                  <a:txBody>
                    <a:bodyPr/>
                    <a:lstStyle/>
                    <a:p>
                      <a:r>
                        <a:rPr lang="en-US" sz="1400" b="1">
                          <a:solidFill>
                            <a:schemeClr val="tx1">
                              <a:lumMod val="75000"/>
                              <a:lumOff val="25000"/>
                            </a:schemeClr>
                          </a:solidFill>
                          <a:latin typeface="Calibri" panose="020F0502020204030204" pitchFamily="34" charset="0"/>
                        </a:rPr>
                        <a:t>The Turkey Primary Consumer Sentiment (“Consumer Confidence”) Index (“PCSI”) as measured by the Thomson Reuters/Ipsos PCSI for November,2017 is</a:t>
                      </a:r>
                      <a:r>
                        <a:rPr lang="en-US" sz="1600" b="1">
                          <a:solidFill>
                            <a:schemeClr val="tx1">
                              <a:lumMod val="75000"/>
                              <a:lumOff val="25000"/>
                            </a:schemeClr>
                          </a:solidFill>
                          <a:latin typeface="Calibri" panose="020F0502020204030204" pitchFamily="34" charset="0"/>
                        </a:rPr>
                        <a:t> down 0.3 percentage points over last month.</a:t>
                      </a:r>
                      <a:r>
                        <a:rPr lang="en-US" sz="1400" b="1">
                          <a:solidFill>
                            <a:schemeClr val="tx1">
                              <a:lumMod val="75000"/>
                              <a:lumOff val="25000"/>
                            </a:schemeClr>
                          </a:solidFill>
                          <a:latin typeface="Calibri" panose="020F0502020204030204" pitchFamily="34" charset="0"/>
                        </a:rPr>
                        <a:t>
The monthly PCSI result is driven by the aggregation of the four, weighted, sub-Indices:  the PCSI Employment Confidence (“Jobs”) Sub- Index which is down 1.3 points; the PCSI Economic Expectations (“Expectations”) Sub-Index which is down 1.4 points; the PCSI Investment Climate (“Investment”) Sub-Index which is up 0.7 points; and the PCSI Current Personal Financial Conditions (“Current Conditions”) Sub-Index which is up 1.4 percentage points over last month.</a:t>
                      </a:r>
                      <a:endParaRPr lang="en-US" sz="1400" b="1" dirty="0">
                        <a:solidFill>
                          <a:schemeClr val="tx1">
                            <a:lumMod val="75000"/>
                            <a:lumOff val="25000"/>
                          </a:schemeClr>
                        </a:solidFill>
                        <a:latin typeface="Calibri" panose="020F0502020204030204" pitchFamily="34" charset="0"/>
                      </a:endParaRPr>
                    </a:p>
                  </a:txBody>
                  <a:tcPr>
                    <a:noFill/>
                  </a:tcPr>
                </a:tc>
                <a:extLst>
                  <a:ext uri="{0D108BD9-81ED-4DB2-BD59-A6C34878D82A}">
                    <a16:rowId xmlns:a16="http://schemas.microsoft.com/office/drawing/2014/main" val="10000"/>
                  </a:ext>
                </a:extLst>
              </a:tr>
            </a:tbl>
          </a:graphicData>
        </a:graphic>
      </p:graphicFrame>
      <p:graphicFrame>
        <p:nvGraphicFramePr>
          <p:cNvPr id="25" name="D_78a954abb1847dcc"/>
          <p:cNvGraphicFramePr/>
          <p:nvPr>
            <p:extLst>
              <p:ext uri="{D42A27DB-BD31-4B8C-83A1-F6EECF244321}">
                <p14:modId xmlns:p14="http://schemas.microsoft.com/office/powerpoint/2010/main" val="266823218"/>
              </p:ext>
            </p:extLst>
          </p:nvPr>
        </p:nvGraphicFramePr>
        <p:xfrm>
          <a:off x="298451" y="4125059"/>
          <a:ext cx="6216650" cy="177658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248909127"/>
              </p:ext>
            </p:extLst>
          </p:nvPr>
        </p:nvGraphicFramePr>
        <p:xfrm>
          <a:off x="622601" y="5666292"/>
          <a:ext cx="5547155" cy="198269"/>
        </p:xfrm>
        <a:graphic>
          <a:graphicData uri="http://schemas.openxmlformats.org/drawingml/2006/table">
            <a:tbl>
              <a:tblPr firstRow="1" bandRow="1">
                <a:tableStyleId>{2D5ABB26-0587-4C30-8999-92F81FD0307C}</a:tableStyleId>
              </a:tblPr>
              <a:tblGrid>
                <a:gridCol w="928983">
                  <a:extLst>
                    <a:ext uri="{9D8B030D-6E8A-4147-A177-3AD203B41FA5}">
                      <a16:colId xmlns:a16="http://schemas.microsoft.com/office/drawing/2014/main" val="20000"/>
                    </a:ext>
                  </a:extLst>
                </a:gridCol>
                <a:gridCol w="922675">
                  <a:extLst>
                    <a:ext uri="{9D8B030D-6E8A-4147-A177-3AD203B41FA5}">
                      <a16:colId xmlns:a16="http://schemas.microsoft.com/office/drawing/2014/main" val="20001"/>
                    </a:ext>
                  </a:extLst>
                </a:gridCol>
                <a:gridCol w="926812">
                  <a:extLst>
                    <a:ext uri="{9D8B030D-6E8A-4147-A177-3AD203B41FA5}">
                      <a16:colId xmlns:a16="http://schemas.microsoft.com/office/drawing/2014/main" val="20002"/>
                    </a:ext>
                  </a:extLst>
                </a:gridCol>
                <a:gridCol w="922676">
                  <a:extLst>
                    <a:ext uri="{9D8B030D-6E8A-4147-A177-3AD203B41FA5}">
                      <a16:colId xmlns:a16="http://schemas.microsoft.com/office/drawing/2014/main" val="20003"/>
                    </a:ext>
                  </a:extLst>
                </a:gridCol>
                <a:gridCol w="926812">
                  <a:extLst>
                    <a:ext uri="{9D8B030D-6E8A-4147-A177-3AD203B41FA5}">
                      <a16:colId xmlns:a16="http://schemas.microsoft.com/office/drawing/2014/main" val="20004"/>
                    </a:ext>
                  </a:extLst>
                </a:gridCol>
                <a:gridCol w="919197">
                  <a:extLst>
                    <a:ext uri="{9D8B030D-6E8A-4147-A177-3AD203B41FA5}">
                      <a16:colId xmlns:a16="http://schemas.microsoft.com/office/drawing/2014/main" val="20005"/>
                    </a:ext>
                  </a:extLst>
                </a:gridCol>
              </a:tblGrid>
              <a:tr h="198269">
                <a:tc>
                  <a:txBody>
                    <a:bodyPr/>
                    <a:lstStyle/>
                    <a:p>
                      <a:pPr algn="ctr"/>
                      <a:r>
                        <a:rPr lang="en-US" sz="800" dirty="0">
                          <a:solidFill>
                            <a:schemeClr val="tx1"/>
                          </a:solidFill>
                        </a:rPr>
                        <a:t>2012</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9C12"/>
                    </a:solidFill>
                  </a:tcPr>
                </a:tc>
                <a:tc>
                  <a:txBody>
                    <a:bodyPr/>
                    <a:lstStyle/>
                    <a:p>
                      <a:pPr algn="ctr"/>
                      <a:r>
                        <a:rPr lang="en-US" sz="800" dirty="0">
                          <a:solidFill>
                            <a:schemeClr val="tx1"/>
                          </a:solidFill>
                        </a:rPr>
                        <a:t>2013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9C12"/>
                    </a:solidFill>
                  </a:tcPr>
                </a:tc>
                <a:tc>
                  <a:txBody>
                    <a:bodyPr/>
                    <a:lstStyle/>
                    <a:p>
                      <a:pPr algn="ctr"/>
                      <a:r>
                        <a:rPr lang="en-US" sz="800" dirty="0">
                          <a:solidFill>
                            <a:schemeClr val="tx1"/>
                          </a:solidFill>
                        </a:rPr>
                        <a:t>2014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9C12"/>
                    </a:solidFill>
                  </a:tcPr>
                </a:tc>
                <a:tc>
                  <a:txBody>
                    <a:bodyPr/>
                    <a:lstStyle/>
                    <a:p>
                      <a:pPr algn="ctr"/>
                      <a:r>
                        <a:rPr lang="en-US" sz="800" dirty="0">
                          <a:solidFill>
                            <a:schemeClr val="tx1"/>
                          </a:solidFill>
                        </a:rPr>
                        <a:t>2015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9C12"/>
                    </a:solidFill>
                  </a:tcPr>
                </a:tc>
                <a:tc>
                  <a:txBody>
                    <a:bodyPr/>
                    <a:lstStyle/>
                    <a:p>
                      <a:pPr algn="ctr"/>
                      <a:r>
                        <a:rPr lang="en-US" sz="800" dirty="0">
                          <a:solidFill>
                            <a:schemeClr val="tx1"/>
                          </a:solidFill>
                        </a:rPr>
                        <a:t>2016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9C12"/>
                    </a:solidFill>
                  </a:tcPr>
                </a:tc>
                <a:tc>
                  <a:txBody>
                    <a:bodyPr/>
                    <a:lstStyle/>
                    <a:p>
                      <a:pPr algn="ctr"/>
                      <a:r>
                        <a:rPr lang="en-US" sz="800" dirty="0">
                          <a:solidFill>
                            <a:schemeClr val="tx1"/>
                          </a:solidFill>
                        </a:rPr>
                        <a:t>2017</a:t>
                      </a: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9C12"/>
                    </a:solidFill>
                  </a:tcPr>
                </a:tc>
                <a:extLst>
                  <a:ext uri="{0D108BD9-81ED-4DB2-BD59-A6C34878D82A}">
                    <a16:rowId xmlns:a16="http://schemas.microsoft.com/office/drawing/2014/main" val="10000"/>
                  </a:ext>
                </a:extLst>
              </a:tr>
            </a:tbl>
          </a:graphicData>
        </a:graphic>
      </p:graphicFrame>
      <p:cxnSp>
        <p:nvCxnSpPr>
          <p:cNvPr id="46" name="Straight Connector 45"/>
          <p:cNvCxnSpPr/>
          <p:nvPr/>
        </p:nvCxnSpPr>
        <p:spPr>
          <a:xfrm>
            <a:off x="1545999" y="4356109"/>
            <a:ext cx="0" cy="123444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473062" y="4356109"/>
            <a:ext cx="0" cy="123444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398318" y="4356109"/>
            <a:ext cx="0" cy="123444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320036" y="4356109"/>
            <a:ext cx="0" cy="123444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245879" y="4356109"/>
            <a:ext cx="0" cy="123444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4978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D_e5266ea7f1cc6cb1_CalcTable"/>
          <p:cNvGraphicFramePr>
            <a:graphicFrameLocks noGrp="1"/>
          </p:cNvGraphicFramePr>
          <p:nvPr>
            <p:extLst>
              <p:ext uri="{D42A27DB-BD31-4B8C-83A1-F6EECF244321}">
                <p14:modId xmlns:p14="http://schemas.microsoft.com/office/powerpoint/2010/main" val="762685048"/>
              </p:ext>
            </p:extLst>
          </p:nvPr>
        </p:nvGraphicFramePr>
        <p:xfrm>
          <a:off x="174666" y="8799543"/>
          <a:ext cx="6467434" cy="640080"/>
        </p:xfrm>
        <a:graphic>
          <a:graphicData uri="http://schemas.openxmlformats.org/drawingml/2006/table">
            <a:tbl>
              <a:tblPr firstRow="1" bandRow="1">
                <a:tableStyleId>{5C22544A-7EE6-4342-B048-85BDC9FD1C3A}</a:tableStyleId>
              </a:tblPr>
              <a:tblGrid>
                <a:gridCol w="6467434">
                  <a:extLst>
                    <a:ext uri="{9D8B030D-6E8A-4147-A177-3AD203B41FA5}">
                      <a16:colId xmlns:a16="http://schemas.microsoft.com/office/drawing/2014/main" val="20000"/>
                    </a:ext>
                  </a:extLst>
                </a:gridCol>
              </a:tblGrid>
              <a:tr h="523951">
                <a:tc>
                  <a:txBody>
                    <a:bodyPr/>
                    <a:lstStyle/>
                    <a:p>
                      <a:r>
                        <a:rPr lang="en-US" sz="1200" b="0">
                          <a:solidFill>
                            <a:schemeClr val="tx1">
                              <a:lumMod val="75000"/>
                              <a:lumOff val="25000"/>
                            </a:schemeClr>
                          </a:solidFill>
                          <a:latin typeface="Calibri" panose="020F0502020204030204" pitchFamily="34" charset="0"/>
                        </a:rPr>
                        <a:t>”Jobs” = current job security, outlook on job security and retrospective on job security. The Turkey PCSI Employment Confidence (“Jobs”) Sub-Index for November 2017 is down 1.3 percentage points over last month.</a:t>
                      </a:r>
                      <a:endParaRPr lang="en-US" sz="1200" b="0" dirty="0">
                        <a:solidFill>
                          <a:schemeClr val="tx1">
                            <a:lumMod val="75000"/>
                            <a:lumOff val="25000"/>
                          </a:schemeClr>
                        </a:solidFill>
                        <a:latin typeface="Calibri" panose="020F0502020204030204" pitchFamily="34" charset="0"/>
                      </a:endParaRPr>
                    </a:p>
                  </a:txBody>
                  <a:tcPr>
                    <a:noFill/>
                  </a:tcPr>
                </a:tc>
                <a:extLst>
                  <a:ext uri="{0D108BD9-81ED-4DB2-BD59-A6C34878D82A}">
                    <a16:rowId xmlns:a16="http://schemas.microsoft.com/office/drawing/2014/main" val="10000"/>
                  </a:ext>
                </a:extLst>
              </a:tr>
            </a:tbl>
          </a:graphicData>
        </a:graphic>
      </p:graphicFrame>
      <p:graphicFrame>
        <p:nvGraphicFramePr>
          <p:cNvPr id="39" name="D_01e0f5074a6be79f_CalcTable"/>
          <p:cNvGraphicFramePr>
            <a:graphicFrameLocks noGrp="1"/>
          </p:cNvGraphicFramePr>
          <p:nvPr>
            <p:extLst>
              <p:ext uri="{D42A27DB-BD31-4B8C-83A1-F6EECF244321}">
                <p14:modId xmlns:p14="http://schemas.microsoft.com/office/powerpoint/2010/main" val="2107453379"/>
              </p:ext>
            </p:extLst>
          </p:nvPr>
        </p:nvGraphicFramePr>
        <p:xfrm>
          <a:off x="174666" y="6957040"/>
          <a:ext cx="6467434" cy="523951"/>
        </p:xfrm>
        <a:graphic>
          <a:graphicData uri="http://schemas.openxmlformats.org/drawingml/2006/table">
            <a:tbl>
              <a:tblPr firstRow="1" bandRow="1">
                <a:tableStyleId>{5C22544A-7EE6-4342-B048-85BDC9FD1C3A}</a:tableStyleId>
              </a:tblPr>
              <a:tblGrid>
                <a:gridCol w="6467434">
                  <a:extLst>
                    <a:ext uri="{9D8B030D-6E8A-4147-A177-3AD203B41FA5}">
                      <a16:colId xmlns:a16="http://schemas.microsoft.com/office/drawing/2014/main" val="20000"/>
                    </a:ext>
                  </a:extLst>
                </a:gridCol>
              </a:tblGrid>
              <a:tr h="523951">
                <a:tc>
                  <a:txBody>
                    <a:bodyPr/>
                    <a:lstStyle/>
                    <a:p>
                      <a:r>
                        <a:rPr lang="en-US" sz="1200" b="0">
                          <a:solidFill>
                            <a:schemeClr val="tx1">
                              <a:lumMod val="75000"/>
                              <a:lumOff val="25000"/>
                            </a:schemeClr>
                          </a:solidFill>
                          <a:latin typeface="Calibri" panose="020F0502020204030204" pitchFamily="34" charset="0"/>
                        </a:rPr>
                        <a:t>”Investment” = perceived investment climate.  The Turkey PCSI Investment Climate (“Investment”) Sub-Index for November 2017 is up 0.7 percentage points over last month.</a:t>
                      </a:r>
                      <a:endParaRPr lang="en-US" sz="1200" b="0" dirty="0">
                        <a:solidFill>
                          <a:schemeClr val="tx1">
                            <a:lumMod val="75000"/>
                            <a:lumOff val="25000"/>
                          </a:schemeClr>
                        </a:solidFill>
                        <a:latin typeface="Calibri" panose="020F0502020204030204" pitchFamily="34" charset="0"/>
                      </a:endParaRPr>
                    </a:p>
                  </a:txBody>
                  <a:tcPr>
                    <a:noFill/>
                  </a:tcPr>
                </a:tc>
                <a:extLst>
                  <a:ext uri="{0D108BD9-81ED-4DB2-BD59-A6C34878D82A}">
                    <a16:rowId xmlns:a16="http://schemas.microsoft.com/office/drawing/2014/main" val="10000"/>
                  </a:ext>
                </a:extLst>
              </a:tr>
            </a:tbl>
          </a:graphicData>
        </a:graphic>
      </p:graphicFrame>
      <p:graphicFrame>
        <p:nvGraphicFramePr>
          <p:cNvPr id="28" name="D_bbed37b63f142c6d_CalcTable"/>
          <p:cNvGraphicFramePr>
            <a:graphicFrameLocks noGrp="1"/>
          </p:cNvGraphicFramePr>
          <p:nvPr>
            <p:extLst>
              <p:ext uri="{D42A27DB-BD31-4B8C-83A1-F6EECF244321}">
                <p14:modId xmlns:p14="http://schemas.microsoft.com/office/powerpoint/2010/main" val="3336055845"/>
              </p:ext>
            </p:extLst>
          </p:nvPr>
        </p:nvGraphicFramePr>
        <p:xfrm>
          <a:off x="174666" y="4891594"/>
          <a:ext cx="6467434" cy="640080"/>
        </p:xfrm>
        <a:graphic>
          <a:graphicData uri="http://schemas.openxmlformats.org/drawingml/2006/table">
            <a:tbl>
              <a:tblPr firstRow="1" bandRow="1">
                <a:tableStyleId>{5C22544A-7EE6-4342-B048-85BDC9FD1C3A}</a:tableStyleId>
              </a:tblPr>
              <a:tblGrid>
                <a:gridCol w="6467434">
                  <a:extLst>
                    <a:ext uri="{9D8B030D-6E8A-4147-A177-3AD203B41FA5}">
                      <a16:colId xmlns:a16="http://schemas.microsoft.com/office/drawing/2014/main" val="20000"/>
                    </a:ext>
                  </a:extLst>
                </a:gridCol>
              </a:tblGrid>
              <a:tr h="523951">
                <a:tc>
                  <a:txBody>
                    <a:bodyPr/>
                    <a:lstStyle/>
                    <a:p>
                      <a:r>
                        <a:rPr lang="en-US" sz="1200" b="0">
                          <a:solidFill>
                            <a:schemeClr val="tx1">
                              <a:lumMod val="75000"/>
                              <a:lumOff val="25000"/>
                            </a:schemeClr>
                          </a:solidFill>
                          <a:latin typeface="Calibri" panose="020F0502020204030204" pitchFamily="34" charset="0"/>
                        </a:rPr>
                        <a:t>”Expectations” = perceived Economic Expectations combining both personal and community economic outlook. The Turkey PCSI Economic Expectations (“Expectations”) Sub-Index for November 2017 is down 1.4 percentage points over last month.</a:t>
                      </a:r>
                      <a:endParaRPr lang="en-US" sz="1200" b="0" dirty="0">
                        <a:solidFill>
                          <a:schemeClr val="tx1">
                            <a:lumMod val="75000"/>
                            <a:lumOff val="25000"/>
                          </a:schemeClr>
                        </a:solidFill>
                        <a:latin typeface="Calibri" panose="020F0502020204030204" pitchFamily="34" charset="0"/>
                      </a:endParaRPr>
                    </a:p>
                  </a:txBody>
                  <a:tcPr>
                    <a:noFill/>
                  </a:tcPr>
                </a:tc>
                <a:extLst>
                  <a:ext uri="{0D108BD9-81ED-4DB2-BD59-A6C34878D82A}">
                    <a16:rowId xmlns:a16="http://schemas.microsoft.com/office/drawing/2014/main" val="10000"/>
                  </a:ext>
                </a:extLst>
              </a:tr>
            </a:tbl>
          </a:graphicData>
        </a:graphic>
      </p:graphicFrame>
      <p:graphicFrame>
        <p:nvGraphicFramePr>
          <p:cNvPr id="3" name="D_9e9b03ac9e09a317_CalcTable"/>
          <p:cNvGraphicFramePr>
            <a:graphicFrameLocks noGrp="1"/>
          </p:cNvGraphicFramePr>
          <p:nvPr>
            <p:extLst>
              <p:ext uri="{D42A27DB-BD31-4B8C-83A1-F6EECF244321}">
                <p14:modId xmlns:p14="http://schemas.microsoft.com/office/powerpoint/2010/main" val="214748421"/>
              </p:ext>
            </p:extLst>
          </p:nvPr>
        </p:nvGraphicFramePr>
        <p:xfrm>
          <a:off x="174666" y="2870152"/>
          <a:ext cx="6467434" cy="640080"/>
        </p:xfrm>
        <a:graphic>
          <a:graphicData uri="http://schemas.openxmlformats.org/drawingml/2006/table">
            <a:tbl>
              <a:tblPr firstRow="1" bandRow="1">
                <a:tableStyleId>{5C22544A-7EE6-4342-B048-85BDC9FD1C3A}</a:tableStyleId>
              </a:tblPr>
              <a:tblGrid>
                <a:gridCol w="6467434">
                  <a:extLst>
                    <a:ext uri="{9D8B030D-6E8A-4147-A177-3AD203B41FA5}">
                      <a16:colId xmlns:a16="http://schemas.microsoft.com/office/drawing/2014/main" val="20000"/>
                    </a:ext>
                  </a:extLst>
                </a:gridCol>
              </a:tblGrid>
              <a:tr h="523951">
                <a:tc>
                  <a:txBody>
                    <a:bodyPr/>
                    <a:lstStyle/>
                    <a:p>
                      <a:r>
                        <a:rPr lang="en-US" sz="1200" b="0">
                          <a:solidFill>
                            <a:schemeClr val="tx1">
                              <a:lumMod val="75000"/>
                              <a:lumOff val="25000"/>
                            </a:schemeClr>
                          </a:solidFill>
                          <a:latin typeface="Calibri" panose="020F0502020204030204" pitchFamily="34" charset="0"/>
                        </a:rPr>
                        <a:t>“Current Conditions” = perceived current personal financial conditions. The Turkey PCSI Current Personal Financial Conditions (“Current Conditions”) Sub-Index for November 2017 is up 1.4 percentage points over last month.</a:t>
                      </a:r>
                      <a:endParaRPr lang="en-US" sz="1200" b="0" dirty="0">
                        <a:solidFill>
                          <a:schemeClr val="tx1">
                            <a:lumMod val="75000"/>
                            <a:lumOff val="25000"/>
                          </a:schemeClr>
                        </a:solidFill>
                        <a:latin typeface="Calibri" panose="020F0502020204030204" pitchFamily="34" charset="0"/>
                      </a:endParaRPr>
                    </a:p>
                  </a:txBody>
                  <a:tcPr>
                    <a:noFill/>
                  </a:tcPr>
                </a:tc>
                <a:extLst>
                  <a:ext uri="{0D108BD9-81ED-4DB2-BD59-A6C34878D82A}">
                    <a16:rowId xmlns:a16="http://schemas.microsoft.com/office/drawing/2014/main" val="10000"/>
                  </a:ext>
                </a:extLst>
              </a:tr>
            </a:tbl>
          </a:graphicData>
        </a:graphic>
      </p:graphicFrame>
      <p:sp>
        <p:nvSpPr>
          <p:cNvPr id="19" name="Slide Number Placeholder 18"/>
          <p:cNvSpPr>
            <a:spLocks noGrp="1"/>
          </p:cNvSpPr>
          <p:nvPr>
            <p:ph type="sldNum" sz="quarter" idx="12"/>
          </p:nvPr>
        </p:nvSpPr>
        <p:spPr/>
        <p:txBody>
          <a:bodyPr/>
          <a:lstStyle/>
          <a:p>
            <a:fld id="{82DC9CB3-5084-4464-9B13-208619317ABC}" type="slidenum">
              <a:rPr lang="en-US" smtClean="0"/>
              <a:pPr/>
              <a:t>2</a:t>
            </a:fld>
            <a:endParaRPr lang="en-US" dirty="0"/>
          </a:p>
        </p:txBody>
      </p:sp>
      <p:sp>
        <p:nvSpPr>
          <p:cNvPr id="24" name="Text Placeholder 16398"/>
          <p:cNvSpPr>
            <a:spLocks noGrp="1"/>
          </p:cNvSpPr>
          <p:nvPr>
            <p:ph type="body" sz="quarter" idx="13"/>
          </p:nvPr>
        </p:nvSpPr>
        <p:spPr>
          <a:xfrm>
            <a:off x="50800" y="992158"/>
            <a:ext cx="6667500" cy="469899"/>
          </a:xfrm>
          <a:noFill/>
        </p:spPr>
        <p:txBody>
          <a:bodyPr/>
          <a:lstStyle/>
          <a:p>
            <a:pPr algn="ctr"/>
            <a:r>
              <a:rPr lang="en-GB" sz="1800" b="1" dirty="0">
                <a:solidFill>
                  <a:srgbClr val="FA9C12"/>
                </a:solidFill>
                <a:latin typeface="Calibri" panose="020F0502020204030204" pitchFamily="34" charset="0"/>
              </a:rPr>
              <a:t>Turkey Sub-indices 12 MONTH Trend</a:t>
            </a:r>
          </a:p>
        </p:txBody>
      </p:sp>
      <p:pic>
        <p:nvPicPr>
          <p:cNvPr id="21" name="D_51e888d3ae8edd99" descr="http://img.freeflagicons.com/thumb/glossy_square_icon/south_africa/south_africa_64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032" y="229049"/>
            <a:ext cx="967744" cy="725809"/>
          </a:xfrm>
          <a:prstGeom prst="rect">
            <a:avLst/>
          </a:prstGeom>
          <a:noFill/>
          <a:extLst>
            <a:ext uri="{909E8E84-426E-40DD-AFC4-6F175D3DCCD1}">
              <a14:hiddenFill xmlns:a14="http://schemas.microsoft.com/office/drawing/2010/main">
                <a:solidFill>
                  <a:srgbClr val="FFFFFF"/>
                </a:solidFill>
              </a14:hiddenFill>
            </a:ext>
          </a:extLst>
        </p:spPr>
      </p:pic>
      <p:sp>
        <p:nvSpPr>
          <p:cNvPr id="17" name="Text Placeholder 16398"/>
          <p:cNvSpPr>
            <a:spLocks noGrp="1"/>
          </p:cNvSpPr>
          <p:nvPr>
            <p:ph type="body" sz="quarter" idx="13"/>
          </p:nvPr>
        </p:nvSpPr>
        <p:spPr>
          <a:xfrm>
            <a:off x="-25400" y="7240647"/>
            <a:ext cx="6667500" cy="469899"/>
          </a:xfrm>
          <a:noFill/>
        </p:spPr>
        <p:txBody>
          <a:bodyPr/>
          <a:lstStyle/>
          <a:p>
            <a:r>
              <a:rPr lang="en-GB" sz="1200" b="1" dirty="0">
                <a:solidFill>
                  <a:srgbClr val="FA9C12"/>
                </a:solidFill>
                <a:latin typeface="Calibri" panose="020F0502020204030204" pitchFamily="34" charset="0"/>
              </a:rPr>
              <a:t>Jobs</a:t>
            </a:r>
          </a:p>
        </p:txBody>
      </p:sp>
      <p:sp>
        <p:nvSpPr>
          <p:cNvPr id="20" name="Text Placeholder 16398"/>
          <p:cNvSpPr>
            <a:spLocks noGrp="1"/>
          </p:cNvSpPr>
          <p:nvPr>
            <p:ph type="body" sz="quarter" idx="13"/>
          </p:nvPr>
        </p:nvSpPr>
        <p:spPr>
          <a:xfrm>
            <a:off x="-50800" y="5316357"/>
            <a:ext cx="6667500" cy="469899"/>
          </a:xfrm>
          <a:noFill/>
        </p:spPr>
        <p:txBody>
          <a:bodyPr/>
          <a:lstStyle/>
          <a:p>
            <a:r>
              <a:rPr lang="en-GB" sz="1200" b="1" dirty="0">
                <a:solidFill>
                  <a:srgbClr val="FA9C12"/>
                </a:solidFill>
                <a:latin typeface="Calibri" panose="020F0502020204030204" pitchFamily="34" charset="0"/>
              </a:rPr>
              <a:t>Investment</a:t>
            </a:r>
          </a:p>
        </p:txBody>
      </p:sp>
      <p:sp>
        <p:nvSpPr>
          <p:cNvPr id="32" name="Text Placeholder 16398"/>
          <p:cNvSpPr>
            <a:spLocks noGrp="1"/>
          </p:cNvSpPr>
          <p:nvPr>
            <p:ph type="body" sz="quarter" idx="13"/>
          </p:nvPr>
        </p:nvSpPr>
        <p:spPr>
          <a:xfrm>
            <a:off x="-41115" y="3279804"/>
            <a:ext cx="6667500" cy="469899"/>
          </a:xfrm>
          <a:noFill/>
        </p:spPr>
        <p:txBody>
          <a:bodyPr/>
          <a:lstStyle/>
          <a:p>
            <a:r>
              <a:rPr lang="en-GB" sz="1400" b="1" dirty="0">
                <a:solidFill>
                  <a:srgbClr val="FA9C12"/>
                </a:solidFill>
                <a:latin typeface="Calibri" panose="020F0502020204030204" pitchFamily="34" charset="0"/>
              </a:rPr>
              <a:t>Expectations</a:t>
            </a:r>
          </a:p>
        </p:txBody>
      </p:sp>
      <p:sp>
        <p:nvSpPr>
          <p:cNvPr id="33" name="Text Placeholder 16398"/>
          <p:cNvSpPr>
            <a:spLocks noGrp="1"/>
          </p:cNvSpPr>
          <p:nvPr>
            <p:ph type="body" sz="quarter" idx="13"/>
          </p:nvPr>
        </p:nvSpPr>
        <p:spPr>
          <a:xfrm>
            <a:off x="-25400" y="1245662"/>
            <a:ext cx="6667500" cy="469899"/>
          </a:xfrm>
          <a:noFill/>
        </p:spPr>
        <p:txBody>
          <a:bodyPr/>
          <a:lstStyle/>
          <a:p>
            <a:r>
              <a:rPr lang="en-GB" sz="1400" b="1" dirty="0">
                <a:solidFill>
                  <a:srgbClr val="FA9C12"/>
                </a:solidFill>
                <a:latin typeface="Calibri" panose="020F0502020204030204" pitchFamily="34" charset="0"/>
              </a:rPr>
              <a:t>CURRENT</a:t>
            </a:r>
          </a:p>
        </p:txBody>
      </p:sp>
      <p:pic>
        <p:nvPicPr>
          <p:cNvPr id="25" name="D_51e888d3ae8edd99" descr="http://img.freeflagicons.com/thumb/glossy_square_icon/south_africa/south_africa_64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7654" y="1395639"/>
            <a:ext cx="221164" cy="165873"/>
          </a:xfrm>
          <a:prstGeom prst="rect">
            <a:avLst/>
          </a:prstGeom>
          <a:noFill/>
          <a:extLst>
            <a:ext uri="{909E8E84-426E-40DD-AFC4-6F175D3DCCD1}">
              <a14:hiddenFill xmlns:a14="http://schemas.microsoft.com/office/drawing/2010/main">
                <a:solidFill>
                  <a:srgbClr val="FFFFFF"/>
                </a:solidFill>
              </a14:hiddenFill>
            </a:ext>
          </a:extLst>
        </p:spPr>
      </p:pic>
      <p:pic>
        <p:nvPicPr>
          <p:cNvPr id="26" name="D_51e888d3ae8edd99" descr="http://img.freeflagicons.com/thumb/glossy_square_icon/south_africa/south_africa_64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73200" y="3429781"/>
            <a:ext cx="221164" cy="165873"/>
          </a:xfrm>
          <a:prstGeom prst="rect">
            <a:avLst/>
          </a:prstGeom>
          <a:noFill/>
          <a:extLst>
            <a:ext uri="{909E8E84-426E-40DD-AFC4-6F175D3DCCD1}">
              <a14:hiddenFill xmlns:a14="http://schemas.microsoft.com/office/drawing/2010/main">
                <a:solidFill>
                  <a:srgbClr val="FFFFFF"/>
                </a:solidFill>
              </a14:hiddenFill>
            </a:ext>
          </a:extLst>
        </p:spPr>
      </p:pic>
      <p:pic>
        <p:nvPicPr>
          <p:cNvPr id="29" name="D_51e888d3ae8edd99" descr="http://img.freeflagicons.com/thumb/glossy_square_icon/south_africa/south_africa_64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72904" y="5465704"/>
            <a:ext cx="221164" cy="165873"/>
          </a:xfrm>
          <a:prstGeom prst="rect">
            <a:avLst/>
          </a:prstGeom>
          <a:noFill/>
          <a:extLst>
            <a:ext uri="{909E8E84-426E-40DD-AFC4-6F175D3DCCD1}">
              <a14:hiddenFill xmlns:a14="http://schemas.microsoft.com/office/drawing/2010/main">
                <a:solidFill>
                  <a:srgbClr val="FFFFFF"/>
                </a:solidFill>
              </a14:hiddenFill>
            </a:ext>
          </a:extLst>
        </p:spPr>
      </p:pic>
      <p:pic>
        <p:nvPicPr>
          <p:cNvPr id="34" name="D_51e888d3ae8edd99" descr="http://img.freeflagicons.com/thumb/glossy_square_icon/south_africa/south_africa_64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004" y="7383261"/>
            <a:ext cx="221164" cy="16587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5" name="D_9c983caccf96946e"/>
          <p:cNvGraphicFramePr/>
          <p:nvPr>
            <p:extLst>
              <p:ext uri="{D42A27DB-BD31-4B8C-83A1-F6EECF244321}">
                <p14:modId xmlns:p14="http://schemas.microsoft.com/office/powerpoint/2010/main" val="650913027"/>
              </p:ext>
            </p:extLst>
          </p:nvPr>
        </p:nvGraphicFramePr>
        <p:xfrm>
          <a:off x="276385" y="1574212"/>
          <a:ext cx="6265559" cy="129594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6" name="D_9f1e975c7176f198"/>
          <p:cNvGraphicFramePr/>
          <p:nvPr>
            <p:extLst>
              <p:ext uri="{D42A27DB-BD31-4B8C-83A1-F6EECF244321}">
                <p14:modId xmlns:p14="http://schemas.microsoft.com/office/powerpoint/2010/main" val="1635961549"/>
              </p:ext>
            </p:extLst>
          </p:nvPr>
        </p:nvGraphicFramePr>
        <p:xfrm>
          <a:off x="276385" y="3595653"/>
          <a:ext cx="6265559" cy="129594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7" name="D_38b125763244084d"/>
          <p:cNvGraphicFramePr/>
          <p:nvPr>
            <p:extLst>
              <p:ext uri="{D42A27DB-BD31-4B8C-83A1-F6EECF244321}">
                <p14:modId xmlns:p14="http://schemas.microsoft.com/office/powerpoint/2010/main" val="1139425662"/>
              </p:ext>
            </p:extLst>
          </p:nvPr>
        </p:nvGraphicFramePr>
        <p:xfrm>
          <a:off x="231030" y="5635408"/>
          <a:ext cx="6265559" cy="1295941"/>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8" name="D_0b8f5743e308c535"/>
          <p:cNvGraphicFramePr/>
          <p:nvPr>
            <p:extLst>
              <p:ext uri="{D42A27DB-BD31-4B8C-83A1-F6EECF244321}">
                <p14:modId xmlns:p14="http://schemas.microsoft.com/office/powerpoint/2010/main" val="3748925246"/>
              </p:ext>
            </p:extLst>
          </p:nvPr>
        </p:nvGraphicFramePr>
        <p:xfrm>
          <a:off x="269130" y="7549134"/>
          <a:ext cx="6265559" cy="1257841"/>
        </p:xfrm>
        <a:graphic>
          <a:graphicData uri="http://schemas.openxmlformats.org/drawingml/2006/chart">
            <c:chart xmlns:c="http://schemas.openxmlformats.org/drawingml/2006/chart" xmlns:r="http://schemas.openxmlformats.org/officeDocument/2006/relationships" r:id="rId8"/>
          </a:graphicData>
        </a:graphic>
      </p:graphicFrame>
      <p:sp>
        <p:nvSpPr>
          <p:cNvPr id="27" name="TextBox 26"/>
          <p:cNvSpPr txBox="1"/>
          <p:nvPr/>
        </p:nvSpPr>
        <p:spPr>
          <a:xfrm>
            <a:off x="990600" y="84121"/>
            <a:ext cx="4724400" cy="1015663"/>
          </a:xfrm>
          <a:prstGeom prst="rect">
            <a:avLst/>
          </a:prstGeom>
          <a:noFill/>
        </p:spPr>
        <p:txBody>
          <a:bodyPr wrap="square" rtlCol="0">
            <a:spAutoFit/>
          </a:bodyPr>
          <a:lstStyle/>
          <a:p>
            <a:pPr algn="ctr"/>
            <a:r>
              <a:rPr lang="en-US" sz="2000" b="1" dirty="0">
                <a:solidFill>
                  <a:schemeClr val="bg1"/>
                </a:solidFill>
                <a:latin typeface="Calibri" panose="020F0502020204030204" pitchFamily="34" charset="0"/>
              </a:rPr>
              <a:t>Thomson Reuters/Ipsos Turkey 
Primary Consumer Sentiment Index (PCSI)
November</a:t>
            </a:r>
          </a:p>
        </p:txBody>
      </p:sp>
    </p:spTree>
    <p:extLst>
      <p:ext uri="{BB962C8B-B14F-4D97-AF65-F5344CB8AC3E}">
        <p14:creationId xmlns:p14="http://schemas.microsoft.com/office/powerpoint/2010/main" val="296803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3"/>
          </p:nvPr>
        </p:nvSpPr>
        <p:spPr>
          <a:xfrm>
            <a:off x="98425" y="1206500"/>
            <a:ext cx="6667500" cy="469899"/>
          </a:xfrm>
          <a:noFill/>
        </p:spPr>
        <p:txBody>
          <a:bodyPr/>
          <a:lstStyle/>
          <a:p>
            <a:pPr algn="ctr"/>
            <a:r>
              <a:rPr lang="en-GB" sz="1800" b="1" dirty="0">
                <a:solidFill>
                  <a:srgbClr val="FBB040"/>
                </a:solidFill>
              </a:rPr>
              <a:t>Methodology</a:t>
            </a:r>
          </a:p>
        </p:txBody>
      </p:sp>
      <p:sp>
        <p:nvSpPr>
          <p:cNvPr id="10" name="Sample"/>
          <p:cNvSpPr>
            <a:spLocks noGrp="1"/>
          </p:cNvSpPr>
          <p:nvPr>
            <p:ph idx="4294967295"/>
          </p:nvPr>
        </p:nvSpPr>
        <p:spPr>
          <a:xfrm>
            <a:off x="322263" y="1676399"/>
            <a:ext cx="6192838" cy="6934201"/>
          </a:xfrm>
        </p:spPr>
        <p:txBody>
          <a:bodyPr>
            <a:normAutofit fontScale="55000" lnSpcReduction="20000"/>
          </a:bodyPr>
          <a:lstStyle/>
          <a:p>
            <a:pPr lvl="1"/>
            <a:r>
              <a:rPr lang="en-US" dirty="0"/>
              <a:t>These are findings of an Ipsos online poll conducted October 20  to November 3, 2017.  For this survey, a sample of 500 adults from Ipsos' Turkey online panel  aged 16-64 was interviewed online. As this is an online poll in Turkey, representative of the online community in the country, it is not reflective of the general population; however, the online sample in is particularly valuable in their own right as they are more urban, educated and have more income than their fellow citizens and often referred to as “Upper Deck Consumer Citizens” or Primary Consumers. The precision of the Thomson Reuters/Ipsos online polls is measured using a Bayesian Credibility Interval. In his case, the poll has a credibility interval of plus or minus 5.0 percentage points for all adults. For more information on the Bayesian Credibility Interval please see  http://www.ipsos-na.com/news-polls/pressrelease.aspx?id=5836 </a:t>
            </a:r>
          </a:p>
          <a:p>
            <a:pPr lvl="1"/>
            <a:r>
              <a:rPr lang="en-US" dirty="0"/>
              <a:t>The Thomson Reuters/Ipsos Turkey Primary Consumer Sentiment Index (PCSI), ongoing since 2010, is a monthly national survey of consumer attitudes on the current and future state of local economies, personal finance situations, savings and confidence to make large investments. The Index is composed of four sub-indices: Current Conditions Index; Expectations Index; Investment Index; and, Jobs Index. The PCSI Index is benchmarked to a baseline of 100 assigned at its introduction in January 2010. Index number is calculated by utilizing data from the survey results. Responses are divided into aggregated Top Box (Reward) numbers and Bottom Box (Penalty) numbers. Using Shapely Value Analysis, values were generated for the penalty and reward for each question. The magnitude of each question is the difference between the reward and penalty. An Importance factor, which the ultimate weight of the particular question in the index, is the magnitude of each question divided by the total magnitude of all questions. A Top Box Weight for each question is calculated by dividing the Reward by the magnitude of each question. Similarly, the Bottom Weight for each question is calculated by dividing the Penalty for each question by magnitude of the same.  The Index Value for each question is calculated by using the formula: Importance x (Top Box Wt * Top Box %) - (Bottom Box Wt * Bottom box %). </a:t>
            </a:r>
          </a:p>
          <a:p>
            <a:pPr lvl="1"/>
            <a:r>
              <a:rPr lang="en-US" dirty="0"/>
              <a:t>The questions used for the PCSI are as follows:</a:t>
            </a:r>
          </a:p>
          <a:p>
            <a:pPr lvl="2"/>
            <a:r>
              <a:rPr lang="en-US" dirty="0"/>
              <a:t>Now, thinking about our economic situation, how would you describe the current economic situation in Turkey?  Is it… very good, somewhat good, somewhat bad or very bad</a:t>
            </a:r>
          </a:p>
          <a:p>
            <a:pPr lvl="2"/>
            <a:r>
              <a:rPr lang="en-US" dirty="0"/>
              <a:t>Rate the current state of the economy in your local area using a scale from 1 to 7, where 7 means a very strong economy today and 1 means a very weak economy.</a:t>
            </a:r>
          </a:p>
          <a:p>
            <a:pPr lvl="2"/>
            <a:r>
              <a:rPr lang="en-US" dirty="0"/>
              <a:t>Looking ahead six months from now, do you expect the economy in your local area to be much stronger, somewhat stronger, about the same, somewhat weaker, or much weaker than it is now?</a:t>
            </a:r>
          </a:p>
          <a:p>
            <a:pPr lvl="2"/>
            <a:r>
              <a:rPr lang="en-US" dirty="0"/>
              <a:t>Rate your current financial situation, using a scale from 1 to 7, where 7 means your personal financial situation is very strong today and 1 means it is very weak</a:t>
            </a:r>
          </a:p>
          <a:p>
            <a:pPr lvl="2"/>
            <a:r>
              <a:rPr lang="en-US" dirty="0"/>
              <a:t>Looking ahead six months from now, do you expect your personal financial situation to be much stronger, somewhat stronger, about the same, somewhat weaker, or much weaker than it is now?</a:t>
            </a:r>
          </a:p>
          <a:p>
            <a:pPr lvl="2"/>
            <a:r>
              <a:rPr lang="en-US" dirty="0"/>
              <a:t>Compared to 6 months ago, are you NOW more or less comfortable making a major purchase, like a home or car?</a:t>
            </a:r>
          </a:p>
          <a:p>
            <a:pPr lvl="2"/>
            <a:r>
              <a:rPr lang="en-US" dirty="0"/>
              <a:t>Compared to 6 months ago, are you NOW more or less comfortable making other household purchases?</a:t>
            </a:r>
          </a:p>
          <a:p>
            <a:pPr lvl="2"/>
            <a:r>
              <a:rPr lang="en-US" dirty="0"/>
              <a:t>Compared to 6 months ago, are you NOW more or less confident about job security for yourself, your family and other people you know personally?</a:t>
            </a:r>
          </a:p>
          <a:p>
            <a:pPr lvl="2"/>
            <a:r>
              <a:rPr lang="en-US" dirty="0"/>
              <a:t>Compared to 6 months ago, are you NOW more or less confident of your ability to invest in the future, including your ability to save money for your retirement or your children’s education?</a:t>
            </a:r>
          </a:p>
          <a:p>
            <a:pPr lvl="2"/>
            <a:r>
              <a:rPr lang="en-US" dirty="0"/>
              <a:t>Thinking of the last 6 months, have you, someone in your family or someone else you know personally lost their job as a result of economic conditions?</a:t>
            </a:r>
          </a:p>
          <a:p>
            <a:pPr lvl="2"/>
            <a:r>
              <a:rPr lang="en-US" dirty="0"/>
              <a:t>Now look ahead at the next six months. How likely is it that you, someone in your family or someone else you know personally will lose their job in the next six months as a result of economic conditions?</a:t>
            </a:r>
          </a:p>
          <a:p>
            <a:r>
              <a:rPr lang="en-US" dirty="0"/>
              <a:t>About </a:t>
            </a:r>
            <a:r>
              <a:rPr lang="en-US" dirty="0" err="1"/>
              <a:t>Ipsos</a:t>
            </a:r>
            <a:endParaRPr lang="en-US" dirty="0"/>
          </a:p>
          <a:p>
            <a:pPr lvl="1"/>
            <a:r>
              <a:rPr lang="en-US" dirty="0"/>
              <a:t>Ipsos is an independent market research company controlled and managed by research professionals. Founded in France in 1975, Ipsos has grown to a worldwide research group with a strong presence in all key markets and is the world’s third largest market research company. With offices in 87 countries and over 15,600 employees, Ipsos delivers insightful expertise across five research specializations: Ipsos Connect – the Media and Brand Expression Research Specialists; Ipsos Marketing – the Innovation and Brand Research Specialists; Ipsos Public Affairs – the Social Research and Corporate Reputation Experts; Ipsos Loyalty – the Customer and Employee Research Specialists; and, Ipsos Observer— the Survey Management, Data Collection and Delivery Specialists. Ipsos has been listed on the Paris Stock Exchange since 1999 and generated global revenues of €1,669.5 million in 2014. For more information go to </a:t>
            </a:r>
            <a:r>
              <a:rPr lang="en-US" dirty="0">
                <a:solidFill>
                  <a:schemeClr val="tx2"/>
                </a:solidFill>
              </a:rPr>
              <a:t>http://www.ipsos-na.com/</a:t>
            </a:r>
          </a:p>
        </p:txBody>
      </p:sp>
      <p:sp>
        <p:nvSpPr>
          <p:cNvPr id="8" name="Slide Number Placeholder 7"/>
          <p:cNvSpPr>
            <a:spLocks noGrp="1"/>
          </p:cNvSpPr>
          <p:nvPr>
            <p:ph type="sldNum" sz="quarter" idx="12"/>
          </p:nvPr>
        </p:nvSpPr>
        <p:spPr/>
        <p:txBody>
          <a:bodyPr/>
          <a:lstStyle/>
          <a:p>
            <a:fld id="{82DC9CB3-5084-4464-9B13-208619317ABC}" type="slidenum">
              <a:rPr lang="en-US" smtClean="0">
                <a:solidFill>
                  <a:srgbClr val="FBB040">
                    <a:lumMod val="50000"/>
                  </a:srgbClr>
                </a:solidFill>
              </a:rPr>
              <a:pPr/>
              <a:t>3</a:t>
            </a:fld>
            <a:endParaRPr lang="en-US" dirty="0">
              <a:solidFill>
                <a:srgbClr val="FBB040">
                  <a:lumMod val="50000"/>
                </a:srgbClr>
              </a:solidFill>
            </a:endParaRPr>
          </a:p>
        </p:txBody>
      </p:sp>
      <p:pic>
        <p:nvPicPr>
          <p:cNvPr id="12" name="D_51e888d3ae8edd99" descr="http://img.freeflagicons.com/thumb/glossy_square_icon/south_africa/south_africa_64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9053" y="1293852"/>
            <a:ext cx="442329" cy="331747"/>
          </a:xfrm>
          <a:prstGeom prst="rect">
            <a:avLst/>
          </a:prstGeom>
          <a:noFill/>
          <a:extLst>
            <a:ext uri="{909E8E84-426E-40DD-AFC4-6F175D3DCCD1}">
              <a14:hiddenFill xmlns:a14="http://schemas.microsoft.com/office/drawing/2010/main">
                <a:solidFill>
                  <a:srgbClr val="FFFFFF"/>
                </a:solidFill>
              </a14:hiddenFill>
            </a:ext>
          </a:extLst>
        </p:spPr>
      </p:pic>
      <p:pic>
        <p:nvPicPr>
          <p:cNvPr id="7" name="D_51e888d3ae8edd99" descr="http://img.freeflagicons.com/thumb/glossy_square_icon/south_africa/south_africa_64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032" y="229049"/>
            <a:ext cx="967744" cy="72580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952500" y="183903"/>
            <a:ext cx="4851400" cy="830997"/>
          </a:xfrm>
          <a:prstGeom prst="rect">
            <a:avLst/>
          </a:prstGeom>
          <a:noFill/>
        </p:spPr>
        <p:txBody>
          <a:bodyPr wrap="square" rtlCol="0">
            <a:spAutoFit/>
          </a:bodyPr>
          <a:lstStyle/>
          <a:p>
            <a:pPr algn="ctr"/>
            <a:r>
              <a:rPr lang="en-US" sz="2000" b="1">
                <a:solidFill>
                  <a:prstClr val="white"/>
                </a:solidFill>
                <a:latin typeface="Calibri" panose="020F0502020204030204" pitchFamily="34" charset="0"/>
              </a:rPr>
              <a:t>Thomson Reuters/Ipsos Turkey
</a:t>
            </a:r>
            <a:r>
              <a:rPr lang="en-US" sz="1400" b="1">
                <a:solidFill>
                  <a:prstClr val="white"/>
                </a:solidFill>
                <a:latin typeface="Calibri" panose="020F0502020204030204" pitchFamily="34" charset="0"/>
              </a:rPr>
              <a:t>Primary Consumer Sentiment Index (PCSI)
is conducted and calculated by Ipsos Public Affairs </a:t>
            </a:r>
            <a:endParaRPr lang="en-US" sz="1400" b="1" dirty="0">
              <a:solidFill>
                <a:prstClr val="white"/>
              </a:solidFill>
              <a:latin typeface="Calibri" panose="020F0502020204030204" pitchFamily="34" charset="0"/>
            </a:endParaRPr>
          </a:p>
        </p:txBody>
      </p:sp>
    </p:spTree>
    <p:extLst>
      <p:ext uri="{BB962C8B-B14F-4D97-AF65-F5344CB8AC3E}">
        <p14:creationId xmlns:p14="http://schemas.microsoft.com/office/powerpoint/2010/main" val="589071137"/>
      </p:ext>
    </p:extLst>
  </p:cSld>
  <p:clrMapOvr>
    <a:masterClrMapping/>
  </p:clrMapOvr>
</p:sld>
</file>

<file path=ppt/theme/theme1.xml><?xml version="1.0" encoding="utf-8"?>
<a:theme xmlns:a="http://schemas.openxmlformats.org/drawingml/2006/main" name="Office Theme">
  <a:themeElements>
    <a:clrScheme name="Ipsos MORI">
      <a:dk1>
        <a:srgbClr val="1C1C1C"/>
      </a:dk1>
      <a:lt1>
        <a:sysClr val="window" lastClr="FFFFFF"/>
      </a:lt1>
      <a:dk2>
        <a:srgbClr val="1F4A7E"/>
      </a:dk2>
      <a:lt2>
        <a:srgbClr val="F0F0F0"/>
      </a:lt2>
      <a:accent1>
        <a:srgbClr val="ED6736"/>
      </a:accent1>
      <a:accent2>
        <a:srgbClr val="FBB040"/>
      </a:accent2>
      <a:accent3>
        <a:srgbClr val="A1C46B"/>
      </a:accent3>
      <a:accent4>
        <a:srgbClr val="C7C7C7"/>
      </a:accent4>
      <a:accent5>
        <a:srgbClr val="A8CCDD"/>
      </a:accent5>
      <a:accent6>
        <a:srgbClr val="038F94"/>
      </a:accent6>
      <a:hlink>
        <a:srgbClr val="FFC000"/>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accent5">
              <a:lumMod val="5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13347</TotalTime>
  <Words>1236</Words>
  <Application>Microsoft Office PowerPoint</Application>
  <PresentationFormat>A4 Paper (210x297 mm)</PresentationFormat>
  <Paragraphs>51</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PowerPoint Presentation</vt:lpstr>
      <vt:lpstr>PowerPoint Presentation</vt:lpstr>
      <vt:lpstr>PowerPoint Presentation</vt:lpstr>
    </vt:vector>
  </TitlesOfParts>
  <Company>Ipsos-NA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Jackson</dc:creator>
  <cp:lastModifiedBy>Evren Doganc</cp:lastModifiedBy>
  <cp:revision>1182</cp:revision>
  <cp:lastPrinted>2015-01-05T20:30:09Z</cp:lastPrinted>
  <dcterms:created xsi:type="dcterms:W3CDTF">2010-10-29T20:02:48Z</dcterms:created>
  <dcterms:modified xsi:type="dcterms:W3CDTF">2017-11-21T10:08:34Z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205622</vt:lpwstr>
  </property>
  <property fmtid="{D5CDD505-2E9C-101B-9397-08002B2CF9AE}" pid="3" name="NXPowerLiteVersion">
    <vt:lpwstr>D3.7.0</vt:lpwstr>
  </property>
</Properties>
</file>